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8"/>
  </p:notesMasterIdLst>
  <p:sldIdLst>
    <p:sldId id="391" r:id="rId2"/>
    <p:sldId id="2247" r:id="rId3"/>
    <p:sldId id="2323" r:id="rId4"/>
    <p:sldId id="2214" r:id="rId5"/>
    <p:sldId id="2263" r:id="rId6"/>
    <p:sldId id="2217" r:id="rId7"/>
    <p:sldId id="2255" r:id="rId8"/>
    <p:sldId id="2303" r:id="rId9"/>
    <p:sldId id="2302" r:id="rId10"/>
    <p:sldId id="2218" r:id="rId11"/>
    <p:sldId id="2293" r:id="rId12"/>
    <p:sldId id="2304" r:id="rId13"/>
    <p:sldId id="2300" r:id="rId14"/>
    <p:sldId id="2322" r:id="rId15"/>
    <p:sldId id="2216" r:id="rId16"/>
    <p:sldId id="2301" r:id="rId17"/>
    <p:sldId id="2237" r:id="rId18"/>
    <p:sldId id="2240" r:id="rId19"/>
    <p:sldId id="2241" r:id="rId20"/>
    <p:sldId id="2236" r:id="rId21"/>
    <p:sldId id="2238" r:id="rId22"/>
    <p:sldId id="2239" r:id="rId23"/>
    <p:sldId id="319" r:id="rId24"/>
    <p:sldId id="2242" r:id="rId25"/>
    <p:sldId id="2243" r:id="rId26"/>
    <p:sldId id="2244" r:id="rId27"/>
    <p:sldId id="2260" r:id="rId28"/>
    <p:sldId id="2253" r:id="rId29"/>
    <p:sldId id="2254" r:id="rId30"/>
    <p:sldId id="2246" r:id="rId31"/>
    <p:sldId id="2245" r:id="rId32"/>
    <p:sldId id="2261" r:id="rId33"/>
    <p:sldId id="2262" r:id="rId34"/>
    <p:sldId id="2205" r:id="rId35"/>
    <p:sldId id="308" r:id="rId36"/>
    <p:sldId id="327" r:id="rId37"/>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1E97F-DFB8-4711-BAE1-B1FA9C8B3FA1}">
          <p14:sldIdLst>
            <p14:sldId id="391"/>
            <p14:sldId id="2247"/>
          </p14:sldIdLst>
        </p14:section>
        <p14:section name="Overview" id="{206475DB-02BC-4694-A875-AA5FEED3552F}">
          <p14:sldIdLst>
            <p14:sldId id="2323"/>
            <p14:sldId id="2214"/>
            <p14:sldId id="2263"/>
            <p14:sldId id="2217"/>
            <p14:sldId id="2255"/>
          </p14:sldIdLst>
        </p14:section>
        <p14:section name="Process" id="{C41F1064-BD11-4ECE-B333-541F9E3C643C}">
          <p14:sldIdLst>
            <p14:sldId id="2303"/>
            <p14:sldId id="2302"/>
            <p14:sldId id="2218"/>
            <p14:sldId id="2293"/>
            <p14:sldId id="2304"/>
            <p14:sldId id="2300"/>
          </p14:sldIdLst>
        </p14:section>
        <p14:section name="Outputs" id="{7171C7D5-979B-41D5-8314-CE858FCCB051}">
          <p14:sldIdLst>
            <p14:sldId id="2322"/>
            <p14:sldId id="2216"/>
          </p14:sldIdLst>
        </p14:section>
        <p14:section name="Appendix" id="{B14372A8-447C-4BB2-ADBB-E761437C82C1}">
          <p14:sldIdLst>
            <p14:sldId id="2301"/>
            <p14:sldId id="2237"/>
            <p14:sldId id="2240"/>
            <p14:sldId id="2241"/>
            <p14:sldId id="2236"/>
            <p14:sldId id="2238"/>
            <p14:sldId id="2239"/>
            <p14:sldId id="319"/>
            <p14:sldId id="2242"/>
            <p14:sldId id="2243"/>
            <p14:sldId id="2244"/>
            <p14:sldId id="2260"/>
            <p14:sldId id="2253"/>
            <p14:sldId id="2254"/>
            <p14:sldId id="2246"/>
            <p14:sldId id="2245"/>
            <p14:sldId id="2261"/>
            <p14:sldId id="2262"/>
          </p14:sldIdLst>
        </p14:section>
        <p14:section name="Update AGP" id="{97687FDD-69B0-41B0-96F5-31278C1125AC}">
          <p14:sldIdLst>
            <p14:sldId id="2205"/>
            <p14:sldId id="308"/>
            <p14:sldId id="327"/>
          </p14:sldIdLst>
        </p14:section>
      </p14:sectionLst>
    </p:ext>
    <p:ext uri="{EFAFB233-063F-42B5-8137-9DF3F51BA10A}">
      <p15:sldGuideLst xmlns:p15="http://schemas.microsoft.com/office/powerpoint/2012/main">
        <p15:guide id="1" orient="horz" pos="312" userDrawn="1">
          <p15:clr>
            <a:srgbClr val="A4A3A4"/>
          </p15:clr>
        </p15:guide>
        <p15:guide id="2" orient="horz" pos="1956" userDrawn="1">
          <p15:clr>
            <a:srgbClr val="A4A3A4"/>
          </p15:clr>
        </p15:guide>
        <p15:guide id="3" orient="horz" pos="2296" userDrawn="1">
          <p15:clr>
            <a:srgbClr val="A4A3A4"/>
          </p15:clr>
        </p15:guide>
        <p15:guide id="4" orient="horz" pos="3997" userDrawn="1">
          <p15:clr>
            <a:srgbClr val="A4A3A4"/>
          </p15:clr>
        </p15:guide>
        <p15:guide id="5"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ody Hastie" initials="MH" lastIdx="3" clrIdx="0">
    <p:extLst>
      <p:ext uri="{19B8F6BF-5375-455C-9EA6-DF929625EA0E}">
        <p15:presenceInfo xmlns:p15="http://schemas.microsoft.com/office/powerpoint/2012/main" userId="bfc012d54fc6705f" providerId="Windows Live"/>
      </p:ext>
    </p:extLst>
  </p:cmAuthor>
  <p:cmAuthor id="2" name="Rebecca Harris" initials="RH" lastIdx="2" clrIdx="1">
    <p:extLst>
      <p:ext uri="{19B8F6BF-5375-455C-9EA6-DF929625EA0E}">
        <p15:presenceInfo xmlns:p15="http://schemas.microsoft.com/office/powerpoint/2012/main" userId="S::rebecca.harris@autogeneral.com.au::7f539666-1ad6-44cb-9b79-0201520bed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8849"/>
    <a:srgbClr val="77C046"/>
    <a:srgbClr val="00B0B5"/>
    <a:srgbClr val="008FCF"/>
    <a:srgbClr val="644169"/>
    <a:srgbClr val="F05588"/>
    <a:srgbClr val="ED1A37"/>
    <a:srgbClr val="F04E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3" autoAdjust="0"/>
    <p:restoredTop sz="95065" autoAdjust="0"/>
  </p:normalViewPr>
  <p:slideViewPr>
    <p:cSldViewPr snapToGrid="0" showGuides="1">
      <p:cViewPr varScale="1">
        <p:scale>
          <a:sx n="105" d="100"/>
          <a:sy n="105" d="100"/>
        </p:scale>
        <p:origin x="534" y="96"/>
      </p:cViewPr>
      <p:guideLst>
        <p:guide orient="horz" pos="312"/>
        <p:guide orient="horz" pos="1956"/>
        <p:guide orient="horz" pos="2296"/>
        <p:guide orient="horz" pos="3997"/>
        <p:guide pos="3840"/>
      </p:guideLst>
    </p:cSldViewPr>
  </p:slideViewPr>
  <p:outlineViewPr>
    <p:cViewPr>
      <p:scale>
        <a:sx n="33" d="100"/>
        <a:sy n="33" d="100"/>
      </p:scale>
      <p:origin x="0" y="-1540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B573E-7221-432A-85BE-2C1E199E90B3}"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AU"/>
        </a:p>
      </dgm:t>
    </dgm:pt>
    <dgm:pt modelId="{EDFB4BD1-A291-4694-A838-E46208B8894B}">
      <dgm:prSet phldrT="[Text]">
        <dgm:style>
          <a:lnRef idx="1">
            <a:schemeClr val="accent1"/>
          </a:lnRef>
          <a:fillRef idx="2">
            <a:schemeClr val="accent1"/>
          </a:fillRef>
          <a:effectRef idx="1">
            <a:schemeClr val="accent1"/>
          </a:effectRef>
          <a:fontRef idx="minor">
            <a:schemeClr val="dk1"/>
          </a:fontRef>
        </dgm:style>
      </dgm:prSet>
      <dgm:spPr/>
      <dgm:t>
        <a:bodyPr/>
        <a:lstStyle/>
        <a:p>
          <a:r>
            <a:rPr lang="en-AU" dirty="0"/>
            <a:t>Features</a:t>
          </a:r>
        </a:p>
      </dgm:t>
    </dgm:pt>
    <dgm:pt modelId="{2D4F679B-C15B-4FF0-ABDB-0D2DEF024867}" type="parTrans" cxnId="{11A45949-60A3-4C2B-8468-C3654948F822}">
      <dgm:prSet/>
      <dgm:spPr/>
      <dgm:t>
        <a:bodyPr/>
        <a:lstStyle/>
        <a:p>
          <a:endParaRPr lang="en-AU"/>
        </a:p>
      </dgm:t>
    </dgm:pt>
    <dgm:pt modelId="{42A19214-DD0D-45A1-8C00-2A94EC7D8ACE}" type="sibTrans" cxnId="{11A45949-60A3-4C2B-8468-C3654948F822}">
      <dgm:prSet/>
      <dgm:spPr/>
      <dgm:t>
        <a:bodyPr/>
        <a:lstStyle/>
        <a:p>
          <a:endParaRPr lang="en-AU"/>
        </a:p>
      </dgm:t>
    </dgm:pt>
    <dgm:pt modelId="{C58F8A5B-3AF8-4BFF-BC14-C80555E3AD30}">
      <dgm:prSet phldrT="[Text]">
        <dgm:style>
          <a:lnRef idx="1">
            <a:schemeClr val="accent1"/>
          </a:lnRef>
          <a:fillRef idx="2">
            <a:schemeClr val="accent1"/>
          </a:fillRef>
          <a:effectRef idx="1">
            <a:schemeClr val="accent1"/>
          </a:effectRef>
          <a:fontRef idx="minor">
            <a:schemeClr val="dk1"/>
          </a:fontRef>
        </dgm:style>
      </dgm:prSet>
      <dgm:spPr/>
      <dgm:t>
        <a:bodyPr/>
        <a:lstStyle/>
        <a:p>
          <a:r>
            <a:rPr lang="en-AU" dirty="0"/>
            <a:t>Epics</a:t>
          </a:r>
        </a:p>
      </dgm:t>
    </dgm:pt>
    <dgm:pt modelId="{1338BE1D-177E-4681-BADC-49C188AF424F}" type="parTrans" cxnId="{08CEC6E0-0413-4784-BD81-CD6E9E06D41D}">
      <dgm:prSet/>
      <dgm:spPr/>
      <dgm:t>
        <a:bodyPr/>
        <a:lstStyle/>
        <a:p>
          <a:endParaRPr lang="en-AU"/>
        </a:p>
      </dgm:t>
    </dgm:pt>
    <dgm:pt modelId="{EF6641A4-971C-45A4-8915-243677101C19}" type="sibTrans" cxnId="{08CEC6E0-0413-4784-BD81-CD6E9E06D41D}">
      <dgm:prSet/>
      <dgm:spPr/>
      <dgm:t>
        <a:bodyPr/>
        <a:lstStyle/>
        <a:p>
          <a:endParaRPr lang="en-AU"/>
        </a:p>
      </dgm:t>
    </dgm:pt>
    <dgm:pt modelId="{DB5CEA21-6FF1-4EAE-B760-1C2F394C2DE3}">
      <dgm:prSet phldrT="[Text]">
        <dgm:style>
          <a:lnRef idx="1">
            <a:schemeClr val="accent1"/>
          </a:lnRef>
          <a:fillRef idx="2">
            <a:schemeClr val="accent1"/>
          </a:fillRef>
          <a:effectRef idx="1">
            <a:schemeClr val="accent1"/>
          </a:effectRef>
          <a:fontRef idx="minor">
            <a:schemeClr val="dk1"/>
          </a:fontRef>
        </dgm:style>
      </dgm:prSet>
      <dgm:spPr/>
      <dgm:t>
        <a:bodyPr/>
        <a:lstStyle/>
        <a:p>
          <a:r>
            <a:rPr lang="en-AU" dirty="0"/>
            <a:t>Story</a:t>
          </a:r>
        </a:p>
      </dgm:t>
    </dgm:pt>
    <dgm:pt modelId="{E12E5BAA-30D9-471C-A02A-991A153FEC7F}" type="parTrans" cxnId="{61D878A9-CD53-4CF9-8C2A-EE7582D3684A}">
      <dgm:prSet/>
      <dgm:spPr/>
      <dgm:t>
        <a:bodyPr/>
        <a:lstStyle/>
        <a:p>
          <a:endParaRPr lang="en-AU"/>
        </a:p>
      </dgm:t>
    </dgm:pt>
    <dgm:pt modelId="{9A97796D-17AF-4889-9D78-CEEACCADED72}" type="sibTrans" cxnId="{61D878A9-CD53-4CF9-8C2A-EE7582D3684A}">
      <dgm:prSet/>
      <dgm:spPr/>
      <dgm:t>
        <a:bodyPr/>
        <a:lstStyle/>
        <a:p>
          <a:endParaRPr lang="en-AU"/>
        </a:p>
      </dgm:t>
    </dgm:pt>
    <dgm:pt modelId="{28717795-E3B7-4C22-AF21-8F9986F0CD05}">
      <dgm:prSet phldrT="[Text]">
        <dgm:style>
          <a:lnRef idx="1">
            <a:schemeClr val="accent1"/>
          </a:lnRef>
          <a:fillRef idx="2">
            <a:schemeClr val="accent1"/>
          </a:fillRef>
          <a:effectRef idx="1">
            <a:schemeClr val="accent1"/>
          </a:effectRef>
          <a:fontRef idx="minor">
            <a:schemeClr val="dk1"/>
          </a:fontRef>
        </dgm:style>
      </dgm:prSet>
      <dgm:spPr/>
      <dgm:t>
        <a:bodyPr/>
        <a:lstStyle/>
        <a:p>
          <a:r>
            <a:rPr lang="en-AU" dirty="0"/>
            <a:t>Story</a:t>
          </a:r>
        </a:p>
      </dgm:t>
    </dgm:pt>
    <dgm:pt modelId="{74ADA0E1-6995-4331-AD7D-B2B763A55577}" type="parTrans" cxnId="{B6152056-8044-4E35-844E-C24260ADE229}">
      <dgm:prSet/>
      <dgm:spPr/>
      <dgm:t>
        <a:bodyPr/>
        <a:lstStyle/>
        <a:p>
          <a:endParaRPr lang="en-AU"/>
        </a:p>
      </dgm:t>
    </dgm:pt>
    <dgm:pt modelId="{11C8FFA8-BD0E-49EA-9B93-6F55ED029A79}" type="sibTrans" cxnId="{B6152056-8044-4E35-844E-C24260ADE229}">
      <dgm:prSet/>
      <dgm:spPr/>
      <dgm:t>
        <a:bodyPr/>
        <a:lstStyle/>
        <a:p>
          <a:endParaRPr lang="en-AU"/>
        </a:p>
      </dgm:t>
    </dgm:pt>
    <dgm:pt modelId="{BB73D7D5-38B2-4C46-B44A-F606A233E8DA}">
      <dgm:prSet phldrT="[Text]">
        <dgm:style>
          <a:lnRef idx="1">
            <a:schemeClr val="accent1"/>
          </a:lnRef>
          <a:fillRef idx="2">
            <a:schemeClr val="accent1"/>
          </a:fillRef>
          <a:effectRef idx="1">
            <a:schemeClr val="accent1"/>
          </a:effectRef>
          <a:fontRef idx="minor">
            <a:schemeClr val="dk1"/>
          </a:fontRef>
        </dgm:style>
      </dgm:prSet>
      <dgm:spPr/>
      <dgm:t>
        <a:bodyPr/>
        <a:lstStyle/>
        <a:p>
          <a:r>
            <a:rPr lang="en-AU" dirty="0"/>
            <a:t>Story</a:t>
          </a:r>
        </a:p>
      </dgm:t>
    </dgm:pt>
    <dgm:pt modelId="{6AA74FE2-74BC-46BA-9146-3D5A2FD1345C}" type="parTrans" cxnId="{6C5A9302-7D3D-464A-9E6C-9351F9D3E51E}">
      <dgm:prSet/>
      <dgm:spPr/>
      <dgm:t>
        <a:bodyPr/>
        <a:lstStyle/>
        <a:p>
          <a:endParaRPr lang="en-AU"/>
        </a:p>
      </dgm:t>
    </dgm:pt>
    <dgm:pt modelId="{A3FC5488-C865-4232-A2B8-1C4286FC8E56}" type="sibTrans" cxnId="{6C5A9302-7D3D-464A-9E6C-9351F9D3E51E}">
      <dgm:prSet/>
      <dgm:spPr/>
      <dgm:t>
        <a:bodyPr/>
        <a:lstStyle/>
        <a:p>
          <a:endParaRPr lang="en-AU"/>
        </a:p>
      </dgm:t>
    </dgm:pt>
    <dgm:pt modelId="{E8B6560A-92A6-4E86-9A52-96A7BF3B1D2A}">
      <dgm:prSet phldrT="[Text]">
        <dgm:style>
          <a:lnRef idx="1">
            <a:schemeClr val="accent1"/>
          </a:lnRef>
          <a:fillRef idx="2">
            <a:schemeClr val="accent1"/>
          </a:fillRef>
          <a:effectRef idx="1">
            <a:schemeClr val="accent1"/>
          </a:effectRef>
          <a:fontRef idx="minor">
            <a:schemeClr val="dk1"/>
          </a:fontRef>
        </dgm:style>
      </dgm:prSet>
      <dgm:spPr/>
      <dgm:t>
        <a:bodyPr/>
        <a:lstStyle/>
        <a:p>
          <a:r>
            <a:rPr lang="en-AU" dirty="0"/>
            <a:t>Task</a:t>
          </a:r>
        </a:p>
      </dgm:t>
    </dgm:pt>
    <dgm:pt modelId="{A56EFEA5-7C8B-41B8-9153-8C13843F48C9}" type="parTrans" cxnId="{783C3F0A-F569-493B-9CC8-6CCD9FC17E18}">
      <dgm:prSet/>
      <dgm:spPr/>
      <dgm:t>
        <a:bodyPr/>
        <a:lstStyle/>
        <a:p>
          <a:endParaRPr lang="en-AU"/>
        </a:p>
      </dgm:t>
    </dgm:pt>
    <dgm:pt modelId="{CFF6B893-2705-4027-B877-E84D79DD668A}" type="sibTrans" cxnId="{783C3F0A-F569-493B-9CC8-6CCD9FC17E18}">
      <dgm:prSet/>
      <dgm:spPr/>
      <dgm:t>
        <a:bodyPr/>
        <a:lstStyle/>
        <a:p>
          <a:endParaRPr lang="en-AU"/>
        </a:p>
      </dgm:t>
    </dgm:pt>
    <dgm:pt modelId="{8FFA8268-0C48-457B-8DA6-4719FA74F91D}" type="pres">
      <dgm:prSet presAssocID="{305B573E-7221-432A-85BE-2C1E199E90B3}" presName="Name0" presStyleCnt="0">
        <dgm:presLayoutVars>
          <dgm:chPref val="1"/>
          <dgm:dir/>
          <dgm:animOne val="branch"/>
          <dgm:animLvl val="lvl"/>
          <dgm:resizeHandles/>
        </dgm:presLayoutVars>
      </dgm:prSet>
      <dgm:spPr/>
    </dgm:pt>
    <dgm:pt modelId="{0AF4FAE8-067E-4CD1-B925-0E44C9144662}" type="pres">
      <dgm:prSet presAssocID="{EDFB4BD1-A291-4694-A838-E46208B8894B}" presName="vertOne" presStyleCnt="0"/>
      <dgm:spPr/>
    </dgm:pt>
    <dgm:pt modelId="{A1BF709B-514C-4E96-ACEB-97543B2D91A0}" type="pres">
      <dgm:prSet presAssocID="{EDFB4BD1-A291-4694-A838-E46208B8894B}" presName="txOne" presStyleLbl="node0" presStyleIdx="0" presStyleCnt="1" custLinFactY="-47660" custLinFactNeighborX="1351" custLinFactNeighborY="-100000">
        <dgm:presLayoutVars>
          <dgm:chPref val="3"/>
        </dgm:presLayoutVars>
      </dgm:prSet>
      <dgm:spPr/>
    </dgm:pt>
    <dgm:pt modelId="{58AD50C3-3D8A-4569-97AE-2694B81108BB}" type="pres">
      <dgm:prSet presAssocID="{EDFB4BD1-A291-4694-A838-E46208B8894B}" presName="parTransOne" presStyleCnt="0"/>
      <dgm:spPr/>
    </dgm:pt>
    <dgm:pt modelId="{85FA5875-272B-4229-8F64-1F3D32359DC9}" type="pres">
      <dgm:prSet presAssocID="{EDFB4BD1-A291-4694-A838-E46208B8894B}" presName="horzOne" presStyleCnt="0"/>
      <dgm:spPr/>
    </dgm:pt>
    <dgm:pt modelId="{94D76914-1D32-41F8-8EA2-7C1ADFED97AF}" type="pres">
      <dgm:prSet presAssocID="{C58F8A5B-3AF8-4BFF-BC14-C80555E3AD30}" presName="vertTwo" presStyleCnt="0"/>
      <dgm:spPr/>
    </dgm:pt>
    <dgm:pt modelId="{6DD77DE3-C948-4576-9AD1-97C2D7FB582B}" type="pres">
      <dgm:prSet presAssocID="{C58F8A5B-3AF8-4BFF-BC14-C80555E3AD30}" presName="txTwo" presStyleLbl="node2" presStyleIdx="0" presStyleCnt="2">
        <dgm:presLayoutVars>
          <dgm:chPref val="3"/>
        </dgm:presLayoutVars>
      </dgm:prSet>
      <dgm:spPr/>
    </dgm:pt>
    <dgm:pt modelId="{B012DFB6-8ABB-4148-9500-5F90D5630AB0}" type="pres">
      <dgm:prSet presAssocID="{C58F8A5B-3AF8-4BFF-BC14-C80555E3AD30}" presName="parTransTwo" presStyleCnt="0"/>
      <dgm:spPr/>
    </dgm:pt>
    <dgm:pt modelId="{B637AB3C-29E1-43E3-85BE-9AAEC1179873}" type="pres">
      <dgm:prSet presAssocID="{C58F8A5B-3AF8-4BFF-BC14-C80555E3AD30}" presName="horzTwo" presStyleCnt="0"/>
      <dgm:spPr/>
    </dgm:pt>
    <dgm:pt modelId="{E5C93C8A-CE92-44B2-9D1F-A520BC99BB06}" type="pres">
      <dgm:prSet presAssocID="{DB5CEA21-6FF1-4EAE-B760-1C2F394C2DE3}" presName="vertThree" presStyleCnt="0"/>
      <dgm:spPr/>
    </dgm:pt>
    <dgm:pt modelId="{3D592B7C-2557-4A02-84C8-73754654810C}" type="pres">
      <dgm:prSet presAssocID="{DB5CEA21-6FF1-4EAE-B760-1C2F394C2DE3}" presName="txThree" presStyleLbl="node3" presStyleIdx="0" presStyleCnt="3">
        <dgm:presLayoutVars>
          <dgm:chPref val="3"/>
        </dgm:presLayoutVars>
      </dgm:prSet>
      <dgm:spPr/>
    </dgm:pt>
    <dgm:pt modelId="{0275F339-6121-4D5F-AEFB-C8D793E10F8F}" type="pres">
      <dgm:prSet presAssocID="{DB5CEA21-6FF1-4EAE-B760-1C2F394C2DE3}" presName="horzThree" presStyleCnt="0"/>
      <dgm:spPr/>
    </dgm:pt>
    <dgm:pt modelId="{DE390BB4-E1F0-4F15-AB3B-9211944173A5}" type="pres">
      <dgm:prSet presAssocID="{9A97796D-17AF-4889-9D78-CEEACCADED72}" presName="sibSpaceThree" presStyleCnt="0"/>
      <dgm:spPr/>
    </dgm:pt>
    <dgm:pt modelId="{31834583-6CD3-48E8-AB1F-6961EC69B001}" type="pres">
      <dgm:prSet presAssocID="{28717795-E3B7-4C22-AF21-8F9986F0CD05}" presName="vertThree" presStyleCnt="0"/>
      <dgm:spPr/>
    </dgm:pt>
    <dgm:pt modelId="{476522F9-3D65-4221-B5BC-E6A9AAFFA1B3}" type="pres">
      <dgm:prSet presAssocID="{28717795-E3B7-4C22-AF21-8F9986F0CD05}" presName="txThree" presStyleLbl="node3" presStyleIdx="1" presStyleCnt="3">
        <dgm:presLayoutVars>
          <dgm:chPref val="3"/>
        </dgm:presLayoutVars>
      </dgm:prSet>
      <dgm:spPr/>
    </dgm:pt>
    <dgm:pt modelId="{CBE83605-9219-4D37-8BD5-8576117B624E}" type="pres">
      <dgm:prSet presAssocID="{28717795-E3B7-4C22-AF21-8F9986F0CD05}" presName="horzThree" presStyleCnt="0"/>
      <dgm:spPr/>
    </dgm:pt>
    <dgm:pt modelId="{20F1B146-1B59-422D-A00F-6D711597550D}" type="pres">
      <dgm:prSet presAssocID="{EF6641A4-971C-45A4-8915-243677101C19}" presName="sibSpaceTwo" presStyleCnt="0"/>
      <dgm:spPr/>
    </dgm:pt>
    <dgm:pt modelId="{A74871CB-648A-4589-A886-AE9293F6CD1F}" type="pres">
      <dgm:prSet presAssocID="{BB73D7D5-38B2-4C46-B44A-F606A233E8DA}" presName="vertTwo" presStyleCnt="0"/>
      <dgm:spPr/>
    </dgm:pt>
    <dgm:pt modelId="{ECD02897-A3FD-4F91-9FAE-A5AD0CCD675B}" type="pres">
      <dgm:prSet presAssocID="{BB73D7D5-38B2-4C46-B44A-F606A233E8DA}" presName="txTwo" presStyleLbl="node2" presStyleIdx="1" presStyleCnt="2">
        <dgm:presLayoutVars>
          <dgm:chPref val="3"/>
        </dgm:presLayoutVars>
      </dgm:prSet>
      <dgm:spPr/>
    </dgm:pt>
    <dgm:pt modelId="{151C8490-D399-4BC2-90DC-3103627788EC}" type="pres">
      <dgm:prSet presAssocID="{BB73D7D5-38B2-4C46-B44A-F606A233E8DA}" presName="parTransTwo" presStyleCnt="0"/>
      <dgm:spPr/>
    </dgm:pt>
    <dgm:pt modelId="{B8B53353-5D27-43A4-9584-32D5021688B7}" type="pres">
      <dgm:prSet presAssocID="{BB73D7D5-38B2-4C46-B44A-F606A233E8DA}" presName="horzTwo" presStyleCnt="0"/>
      <dgm:spPr/>
    </dgm:pt>
    <dgm:pt modelId="{BD3BFF50-B9AB-450B-A1EE-5E2CE41FCAFD}" type="pres">
      <dgm:prSet presAssocID="{E8B6560A-92A6-4E86-9A52-96A7BF3B1D2A}" presName="vertThree" presStyleCnt="0"/>
      <dgm:spPr/>
    </dgm:pt>
    <dgm:pt modelId="{29FF4707-A02B-42BA-BF80-61F44A67F7CC}" type="pres">
      <dgm:prSet presAssocID="{E8B6560A-92A6-4E86-9A52-96A7BF3B1D2A}" presName="txThree" presStyleLbl="node3" presStyleIdx="2" presStyleCnt="3">
        <dgm:presLayoutVars>
          <dgm:chPref val="3"/>
        </dgm:presLayoutVars>
      </dgm:prSet>
      <dgm:spPr/>
    </dgm:pt>
    <dgm:pt modelId="{2E22F1DA-455A-469F-8CB6-BD5C3FE38D0C}" type="pres">
      <dgm:prSet presAssocID="{E8B6560A-92A6-4E86-9A52-96A7BF3B1D2A}" presName="horzThree" presStyleCnt="0"/>
      <dgm:spPr/>
    </dgm:pt>
  </dgm:ptLst>
  <dgm:cxnLst>
    <dgm:cxn modelId="{3CBE3E00-ABF9-4369-9B47-167F202E89FD}" type="presOf" srcId="{305B573E-7221-432A-85BE-2C1E199E90B3}" destId="{8FFA8268-0C48-457B-8DA6-4719FA74F91D}" srcOrd="0" destOrd="0" presId="urn:microsoft.com/office/officeart/2005/8/layout/hierarchy4"/>
    <dgm:cxn modelId="{6C5A9302-7D3D-464A-9E6C-9351F9D3E51E}" srcId="{EDFB4BD1-A291-4694-A838-E46208B8894B}" destId="{BB73D7D5-38B2-4C46-B44A-F606A233E8DA}" srcOrd="1" destOrd="0" parTransId="{6AA74FE2-74BC-46BA-9146-3D5A2FD1345C}" sibTransId="{A3FC5488-C865-4232-A2B8-1C4286FC8E56}"/>
    <dgm:cxn modelId="{783C3F0A-F569-493B-9CC8-6CCD9FC17E18}" srcId="{BB73D7D5-38B2-4C46-B44A-F606A233E8DA}" destId="{E8B6560A-92A6-4E86-9A52-96A7BF3B1D2A}" srcOrd="0" destOrd="0" parTransId="{A56EFEA5-7C8B-41B8-9153-8C13843F48C9}" sibTransId="{CFF6B893-2705-4027-B877-E84D79DD668A}"/>
    <dgm:cxn modelId="{A3C12A0E-8ECE-41A8-8240-8FFF4DDCC638}" type="presOf" srcId="{EDFB4BD1-A291-4694-A838-E46208B8894B}" destId="{A1BF709B-514C-4E96-ACEB-97543B2D91A0}" srcOrd="0" destOrd="0" presId="urn:microsoft.com/office/officeart/2005/8/layout/hierarchy4"/>
    <dgm:cxn modelId="{D53B9D28-1D1E-4A62-9A26-5EA8E03785DA}" type="presOf" srcId="{28717795-E3B7-4C22-AF21-8F9986F0CD05}" destId="{476522F9-3D65-4221-B5BC-E6A9AAFFA1B3}" srcOrd="0" destOrd="0" presId="urn:microsoft.com/office/officeart/2005/8/layout/hierarchy4"/>
    <dgm:cxn modelId="{D7E38048-809B-4DEE-8F45-E848BF89DC09}" type="presOf" srcId="{BB73D7D5-38B2-4C46-B44A-F606A233E8DA}" destId="{ECD02897-A3FD-4F91-9FAE-A5AD0CCD675B}" srcOrd="0" destOrd="0" presId="urn:microsoft.com/office/officeart/2005/8/layout/hierarchy4"/>
    <dgm:cxn modelId="{11A45949-60A3-4C2B-8468-C3654948F822}" srcId="{305B573E-7221-432A-85BE-2C1E199E90B3}" destId="{EDFB4BD1-A291-4694-A838-E46208B8894B}" srcOrd="0" destOrd="0" parTransId="{2D4F679B-C15B-4FF0-ABDB-0D2DEF024867}" sibTransId="{42A19214-DD0D-45A1-8C00-2A94EC7D8ACE}"/>
    <dgm:cxn modelId="{5598E774-CBBC-4E1A-8D4B-2578ECFEF635}" type="presOf" srcId="{C58F8A5B-3AF8-4BFF-BC14-C80555E3AD30}" destId="{6DD77DE3-C948-4576-9AD1-97C2D7FB582B}" srcOrd="0" destOrd="0" presId="urn:microsoft.com/office/officeart/2005/8/layout/hierarchy4"/>
    <dgm:cxn modelId="{B6152056-8044-4E35-844E-C24260ADE229}" srcId="{C58F8A5B-3AF8-4BFF-BC14-C80555E3AD30}" destId="{28717795-E3B7-4C22-AF21-8F9986F0CD05}" srcOrd="1" destOrd="0" parTransId="{74ADA0E1-6995-4331-AD7D-B2B763A55577}" sibTransId="{11C8FFA8-BD0E-49EA-9B93-6F55ED029A79}"/>
    <dgm:cxn modelId="{85BAB888-3BAF-492B-9A17-71127C11EFD7}" type="presOf" srcId="{E8B6560A-92A6-4E86-9A52-96A7BF3B1D2A}" destId="{29FF4707-A02B-42BA-BF80-61F44A67F7CC}" srcOrd="0" destOrd="0" presId="urn:microsoft.com/office/officeart/2005/8/layout/hierarchy4"/>
    <dgm:cxn modelId="{804EF4A7-B8F1-4E59-89B0-013F44A9A25F}" type="presOf" srcId="{DB5CEA21-6FF1-4EAE-B760-1C2F394C2DE3}" destId="{3D592B7C-2557-4A02-84C8-73754654810C}" srcOrd="0" destOrd="0" presId="urn:microsoft.com/office/officeart/2005/8/layout/hierarchy4"/>
    <dgm:cxn modelId="{61D878A9-CD53-4CF9-8C2A-EE7582D3684A}" srcId="{C58F8A5B-3AF8-4BFF-BC14-C80555E3AD30}" destId="{DB5CEA21-6FF1-4EAE-B760-1C2F394C2DE3}" srcOrd="0" destOrd="0" parTransId="{E12E5BAA-30D9-471C-A02A-991A153FEC7F}" sibTransId="{9A97796D-17AF-4889-9D78-CEEACCADED72}"/>
    <dgm:cxn modelId="{08CEC6E0-0413-4784-BD81-CD6E9E06D41D}" srcId="{EDFB4BD1-A291-4694-A838-E46208B8894B}" destId="{C58F8A5B-3AF8-4BFF-BC14-C80555E3AD30}" srcOrd="0" destOrd="0" parTransId="{1338BE1D-177E-4681-BADC-49C188AF424F}" sibTransId="{EF6641A4-971C-45A4-8915-243677101C19}"/>
    <dgm:cxn modelId="{2DF33CC5-0412-4EB3-AD7F-A570B36C7C1A}" type="presParOf" srcId="{8FFA8268-0C48-457B-8DA6-4719FA74F91D}" destId="{0AF4FAE8-067E-4CD1-B925-0E44C9144662}" srcOrd="0" destOrd="0" presId="urn:microsoft.com/office/officeart/2005/8/layout/hierarchy4"/>
    <dgm:cxn modelId="{9423637C-D1B1-4458-AAEC-FA1B372E32C6}" type="presParOf" srcId="{0AF4FAE8-067E-4CD1-B925-0E44C9144662}" destId="{A1BF709B-514C-4E96-ACEB-97543B2D91A0}" srcOrd="0" destOrd="0" presId="urn:microsoft.com/office/officeart/2005/8/layout/hierarchy4"/>
    <dgm:cxn modelId="{1D645393-970E-4C56-AA67-AE0090ADCBE6}" type="presParOf" srcId="{0AF4FAE8-067E-4CD1-B925-0E44C9144662}" destId="{58AD50C3-3D8A-4569-97AE-2694B81108BB}" srcOrd="1" destOrd="0" presId="urn:microsoft.com/office/officeart/2005/8/layout/hierarchy4"/>
    <dgm:cxn modelId="{8A738886-F889-427E-8580-B8DC1FDFD90A}" type="presParOf" srcId="{0AF4FAE8-067E-4CD1-B925-0E44C9144662}" destId="{85FA5875-272B-4229-8F64-1F3D32359DC9}" srcOrd="2" destOrd="0" presId="urn:microsoft.com/office/officeart/2005/8/layout/hierarchy4"/>
    <dgm:cxn modelId="{01CDBCAB-21EB-4A0B-BA2A-D748D7E9ED0D}" type="presParOf" srcId="{85FA5875-272B-4229-8F64-1F3D32359DC9}" destId="{94D76914-1D32-41F8-8EA2-7C1ADFED97AF}" srcOrd="0" destOrd="0" presId="urn:microsoft.com/office/officeart/2005/8/layout/hierarchy4"/>
    <dgm:cxn modelId="{2610FA37-0A4A-4297-B429-1DDE8B71B2D1}" type="presParOf" srcId="{94D76914-1D32-41F8-8EA2-7C1ADFED97AF}" destId="{6DD77DE3-C948-4576-9AD1-97C2D7FB582B}" srcOrd="0" destOrd="0" presId="urn:microsoft.com/office/officeart/2005/8/layout/hierarchy4"/>
    <dgm:cxn modelId="{1F28FD5A-5193-402C-97DF-5030A13864E0}" type="presParOf" srcId="{94D76914-1D32-41F8-8EA2-7C1ADFED97AF}" destId="{B012DFB6-8ABB-4148-9500-5F90D5630AB0}" srcOrd="1" destOrd="0" presId="urn:microsoft.com/office/officeart/2005/8/layout/hierarchy4"/>
    <dgm:cxn modelId="{5BF16EFF-8A32-4025-9512-5C4E53C65CC7}" type="presParOf" srcId="{94D76914-1D32-41F8-8EA2-7C1ADFED97AF}" destId="{B637AB3C-29E1-43E3-85BE-9AAEC1179873}" srcOrd="2" destOrd="0" presId="urn:microsoft.com/office/officeart/2005/8/layout/hierarchy4"/>
    <dgm:cxn modelId="{BA66E45E-BFAA-4B60-AD03-868538CECAB6}" type="presParOf" srcId="{B637AB3C-29E1-43E3-85BE-9AAEC1179873}" destId="{E5C93C8A-CE92-44B2-9D1F-A520BC99BB06}" srcOrd="0" destOrd="0" presId="urn:microsoft.com/office/officeart/2005/8/layout/hierarchy4"/>
    <dgm:cxn modelId="{E49C2F36-2DB0-4277-9490-5BFEA6FD95A5}" type="presParOf" srcId="{E5C93C8A-CE92-44B2-9D1F-A520BC99BB06}" destId="{3D592B7C-2557-4A02-84C8-73754654810C}" srcOrd="0" destOrd="0" presId="urn:microsoft.com/office/officeart/2005/8/layout/hierarchy4"/>
    <dgm:cxn modelId="{ACE222E5-8AF3-455A-8390-01FDF6A385AA}" type="presParOf" srcId="{E5C93C8A-CE92-44B2-9D1F-A520BC99BB06}" destId="{0275F339-6121-4D5F-AEFB-C8D793E10F8F}" srcOrd="1" destOrd="0" presId="urn:microsoft.com/office/officeart/2005/8/layout/hierarchy4"/>
    <dgm:cxn modelId="{9E6650A0-2776-42CC-88CB-B3E0E1AA817C}" type="presParOf" srcId="{B637AB3C-29E1-43E3-85BE-9AAEC1179873}" destId="{DE390BB4-E1F0-4F15-AB3B-9211944173A5}" srcOrd="1" destOrd="0" presId="urn:microsoft.com/office/officeart/2005/8/layout/hierarchy4"/>
    <dgm:cxn modelId="{50E20436-94BD-496C-A08F-B28ADF861983}" type="presParOf" srcId="{B637AB3C-29E1-43E3-85BE-9AAEC1179873}" destId="{31834583-6CD3-48E8-AB1F-6961EC69B001}" srcOrd="2" destOrd="0" presId="urn:microsoft.com/office/officeart/2005/8/layout/hierarchy4"/>
    <dgm:cxn modelId="{0EFA86DD-C274-4126-9119-6C08713087D6}" type="presParOf" srcId="{31834583-6CD3-48E8-AB1F-6961EC69B001}" destId="{476522F9-3D65-4221-B5BC-E6A9AAFFA1B3}" srcOrd="0" destOrd="0" presId="urn:microsoft.com/office/officeart/2005/8/layout/hierarchy4"/>
    <dgm:cxn modelId="{11306317-3A40-4EC6-9291-6377BFD72733}" type="presParOf" srcId="{31834583-6CD3-48E8-AB1F-6961EC69B001}" destId="{CBE83605-9219-4D37-8BD5-8576117B624E}" srcOrd="1" destOrd="0" presId="urn:microsoft.com/office/officeart/2005/8/layout/hierarchy4"/>
    <dgm:cxn modelId="{C023CAE9-482A-4961-B858-FF9A57767284}" type="presParOf" srcId="{85FA5875-272B-4229-8F64-1F3D32359DC9}" destId="{20F1B146-1B59-422D-A00F-6D711597550D}" srcOrd="1" destOrd="0" presId="urn:microsoft.com/office/officeart/2005/8/layout/hierarchy4"/>
    <dgm:cxn modelId="{6E70F484-33F3-4F5F-8A1D-628DCF5F9E49}" type="presParOf" srcId="{85FA5875-272B-4229-8F64-1F3D32359DC9}" destId="{A74871CB-648A-4589-A886-AE9293F6CD1F}" srcOrd="2" destOrd="0" presId="urn:microsoft.com/office/officeart/2005/8/layout/hierarchy4"/>
    <dgm:cxn modelId="{EA004703-BFF8-40ED-940F-AC1EE54C4FAD}" type="presParOf" srcId="{A74871CB-648A-4589-A886-AE9293F6CD1F}" destId="{ECD02897-A3FD-4F91-9FAE-A5AD0CCD675B}" srcOrd="0" destOrd="0" presId="urn:microsoft.com/office/officeart/2005/8/layout/hierarchy4"/>
    <dgm:cxn modelId="{55B1A517-04A0-4F5D-8D54-0B538C0432EE}" type="presParOf" srcId="{A74871CB-648A-4589-A886-AE9293F6CD1F}" destId="{151C8490-D399-4BC2-90DC-3103627788EC}" srcOrd="1" destOrd="0" presId="urn:microsoft.com/office/officeart/2005/8/layout/hierarchy4"/>
    <dgm:cxn modelId="{F17CCD04-BBFF-4257-A395-C53D4A7B83C8}" type="presParOf" srcId="{A74871CB-648A-4589-A886-AE9293F6CD1F}" destId="{B8B53353-5D27-43A4-9584-32D5021688B7}" srcOrd="2" destOrd="0" presId="urn:microsoft.com/office/officeart/2005/8/layout/hierarchy4"/>
    <dgm:cxn modelId="{684A13EA-7258-4E79-B89B-CEC2955A5ADD}" type="presParOf" srcId="{B8B53353-5D27-43A4-9584-32D5021688B7}" destId="{BD3BFF50-B9AB-450B-A1EE-5E2CE41FCAFD}" srcOrd="0" destOrd="0" presId="urn:microsoft.com/office/officeart/2005/8/layout/hierarchy4"/>
    <dgm:cxn modelId="{12EFB3A2-EF04-449B-8FB1-8F8BD3374CA3}" type="presParOf" srcId="{BD3BFF50-B9AB-450B-A1EE-5E2CE41FCAFD}" destId="{29FF4707-A02B-42BA-BF80-61F44A67F7CC}" srcOrd="0" destOrd="0" presId="urn:microsoft.com/office/officeart/2005/8/layout/hierarchy4"/>
    <dgm:cxn modelId="{04919F18-7D7E-4DCD-A3AB-FFD6058E5B39}" type="presParOf" srcId="{BD3BFF50-B9AB-450B-A1EE-5E2CE41FCAFD}" destId="{2E22F1DA-455A-469F-8CB6-BD5C3FE38D0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F709B-514C-4E96-ACEB-97543B2D91A0}">
      <dsp:nvSpPr>
        <dsp:cNvPr id="0" name=""/>
        <dsp:cNvSpPr/>
      </dsp:nvSpPr>
      <dsp:spPr>
        <a:xfrm>
          <a:off x="842" y="0"/>
          <a:ext cx="3671565" cy="772257"/>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AU" sz="3300" kern="1200" dirty="0"/>
            <a:t>Features</a:t>
          </a:r>
        </a:p>
      </dsp:txBody>
      <dsp:txXfrm>
        <a:off x="23461" y="22619"/>
        <a:ext cx="3626327" cy="727019"/>
      </dsp:txXfrm>
    </dsp:sp>
    <dsp:sp modelId="{6DD77DE3-C948-4576-9AD1-97C2D7FB582B}">
      <dsp:nvSpPr>
        <dsp:cNvPr id="0" name=""/>
        <dsp:cNvSpPr/>
      </dsp:nvSpPr>
      <dsp:spPr>
        <a:xfrm>
          <a:off x="421" y="838007"/>
          <a:ext cx="2398380" cy="772257"/>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AU" sz="2600" kern="1200" dirty="0"/>
            <a:t>Epics</a:t>
          </a:r>
        </a:p>
      </dsp:txBody>
      <dsp:txXfrm>
        <a:off x="23040" y="860626"/>
        <a:ext cx="2353142" cy="727019"/>
      </dsp:txXfrm>
    </dsp:sp>
    <dsp:sp modelId="{3D592B7C-2557-4A02-84C8-73754654810C}">
      <dsp:nvSpPr>
        <dsp:cNvPr id="0" name=""/>
        <dsp:cNvSpPr/>
      </dsp:nvSpPr>
      <dsp:spPr>
        <a:xfrm>
          <a:off x="421" y="1675134"/>
          <a:ext cx="1174525" cy="772257"/>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AU" sz="2600" kern="1200" dirty="0"/>
            <a:t>Story</a:t>
          </a:r>
        </a:p>
      </dsp:txBody>
      <dsp:txXfrm>
        <a:off x="23040" y="1697753"/>
        <a:ext cx="1129287" cy="727019"/>
      </dsp:txXfrm>
    </dsp:sp>
    <dsp:sp modelId="{476522F9-3D65-4221-B5BC-E6A9AAFFA1B3}">
      <dsp:nvSpPr>
        <dsp:cNvPr id="0" name=""/>
        <dsp:cNvSpPr/>
      </dsp:nvSpPr>
      <dsp:spPr>
        <a:xfrm>
          <a:off x="1224276" y="1675134"/>
          <a:ext cx="1174525" cy="772257"/>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AU" sz="2600" kern="1200" dirty="0"/>
            <a:t>Story</a:t>
          </a:r>
        </a:p>
      </dsp:txBody>
      <dsp:txXfrm>
        <a:off x="1246895" y="1697753"/>
        <a:ext cx="1129287" cy="727019"/>
      </dsp:txXfrm>
    </dsp:sp>
    <dsp:sp modelId="{ECD02897-A3FD-4F91-9FAE-A5AD0CCD675B}">
      <dsp:nvSpPr>
        <dsp:cNvPr id="0" name=""/>
        <dsp:cNvSpPr/>
      </dsp:nvSpPr>
      <dsp:spPr>
        <a:xfrm>
          <a:off x="2497461" y="838007"/>
          <a:ext cx="1174525" cy="772257"/>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AU" sz="2600" kern="1200" dirty="0"/>
            <a:t>Story</a:t>
          </a:r>
        </a:p>
      </dsp:txBody>
      <dsp:txXfrm>
        <a:off x="2520080" y="860626"/>
        <a:ext cx="1129287" cy="727019"/>
      </dsp:txXfrm>
    </dsp:sp>
    <dsp:sp modelId="{29FF4707-A02B-42BA-BF80-61F44A67F7CC}">
      <dsp:nvSpPr>
        <dsp:cNvPr id="0" name=""/>
        <dsp:cNvSpPr/>
      </dsp:nvSpPr>
      <dsp:spPr>
        <a:xfrm>
          <a:off x="2497461" y="1675134"/>
          <a:ext cx="1174525" cy="772257"/>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AU" sz="2600" kern="1200" dirty="0"/>
            <a:t>Task</a:t>
          </a:r>
        </a:p>
      </dsp:txBody>
      <dsp:txXfrm>
        <a:off x="2520080" y="1697753"/>
        <a:ext cx="1129287" cy="7270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AU"/>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0DBD72-5EA9-4CAE-8ADA-F2AFA314494D}" type="datetimeFigureOut">
              <a:rPr lang="en-AU" smtClean="0"/>
              <a:t>08/06/22</a:t>
            </a:fld>
            <a:endParaRPr lang="en-AU"/>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AU"/>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AU"/>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7507750-33D8-4A13-BED1-32437F6C189F}" type="slidenum">
              <a:rPr lang="en-AU" smtClean="0"/>
              <a:t>‹#›</a:t>
            </a:fld>
            <a:endParaRPr lang="en-AU"/>
          </a:p>
        </p:txBody>
      </p:sp>
    </p:spTree>
    <p:extLst>
      <p:ext uri="{BB962C8B-B14F-4D97-AF65-F5344CB8AC3E}">
        <p14:creationId xmlns:p14="http://schemas.microsoft.com/office/powerpoint/2010/main" val="318898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07750-33D8-4A13-BED1-32437F6C189F}" type="slidenum">
              <a:rPr lang="en-AU" smtClean="0"/>
              <a:t>1</a:t>
            </a:fld>
            <a:endParaRPr lang="en-AU"/>
          </a:p>
        </p:txBody>
      </p:sp>
    </p:spTree>
    <p:extLst>
      <p:ext uri="{BB962C8B-B14F-4D97-AF65-F5344CB8AC3E}">
        <p14:creationId xmlns:p14="http://schemas.microsoft.com/office/powerpoint/2010/main" val="102312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24E4BB3-5C90-40BD-A185-D7E2F01A6B99}" type="slidenum">
              <a:rPr lang="en-AU" smtClean="0"/>
              <a:t>23</a:t>
            </a:fld>
            <a:endParaRPr lang="en-AU" dirty="0"/>
          </a:p>
        </p:txBody>
      </p:sp>
    </p:spTree>
    <p:extLst>
      <p:ext uri="{BB962C8B-B14F-4D97-AF65-F5344CB8AC3E}">
        <p14:creationId xmlns:p14="http://schemas.microsoft.com/office/powerpoint/2010/main" val="333153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24E4BB3-5C90-40BD-A185-D7E2F01A6B99}" type="slidenum">
              <a:rPr lang="en-AU" smtClean="0"/>
              <a:t>34</a:t>
            </a:fld>
            <a:endParaRPr lang="en-AU" dirty="0"/>
          </a:p>
        </p:txBody>
      </p:sp>
    </p:spTree>
    <p:extLst>
      <p:ext uri="{BB962C8B-B14F-4D97-AF65-F5344CB8AC3E}">
        <p14:creationId xmlns:p14="http://schemas.microsoft.com/office/powerpoint/2010/main" val="389202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24E4BB3-5C90-40BD-A185-D7E2F01A6B99}" type="slidenum">
              <a:rPr lang="en-AU" smtClean="0"/>
              <a:t>35</a:t>
            </a:fld>
            <a:endParaRPr lang="en-AU" dirty="0"/>
          </a:p>
        </p:txBody>
      </p:sp>
    </p:spTree>
    <p:extLst>
      <p:ext uri="{BB962C8B-B14F-4D97-AF65-F5344CB8AC3E}">
        <p14:creationId xmlns:p14="http://schemas.microsoft.com/office/powerpoint/2010/main" val="278264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24E4BB3-5C90-40BD-A185-D7E2F01A6B99}" type="slidenum">
              <a:rPr lang="en-AU" smtClean="0"/>
              <a:t>36</a:t>
            </a:fld>
            <a:endParaRPr lang="en-AU" dirty="0"/>
          </a:p>
        </p:txBody>
      </p:sp>
    </p:spTree>
    <p:extLst>
      <p:ext uri="{BB962C8B-B14F-4D97-AF65-F5344CB8AC3E}">
        <p14:creationId xmlns:p14="http://schemas.microsoft.com/office/powerpoint/2010/main" val="2586375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FDFDF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117FA7-0B62-AB42-A3D2-4CCC2563B2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751512" cy="5721745"/>
          </a:xfrm>
          <a:prstGeom prst="rect">
            <a:avLst/>
          </a:prstGeom>
        </p:spPr>
      </p:pic>
      <p:sp>
        <p:nvSpPr>
          <p:cNvPr id="2" name="Title 1"/>
          <p:cNvSpPr>
            <a:spLocks noGrp="1"/>
          </p:cNvSpPr>
          <p:nvPr>
            <p:ph type="ctrTitle" hasCustomPrompt="1"/>
          </p:nvPr>
        </p:nvSpPr>
        <p:spPr>
          <a:xfrm>
            <a:off x="5530594" y="3537658"/>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3" name="Subtitle 2"/>
          <p:cNvSpPr>
            <a:spLocks noGrp="1"/>
          </p:cNvSpPr>
          <p:nvPr>
            <p:ph type="subTitle" idx="1" hasCustomPrompt="1"/>
          </p:nvPr>
        </p:nvSpPr>
        <p:spPr>
          <a:xfrm>
            <a:off x="5530594" y="4984150"/>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21"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5530594" y="5585095"/>
            <a:ext cx="6149928" cy="641350"/>
          </a:xfrm>
        </p:spPr>
        <p:txBody>
          <a:bodyPr>
            <a:normAutofit/>
          </a:bodyPr>
          <a:lstStyle>
            <a:lvl1pPr marL="0" indent="0">
              <a:buNone/>
              <a:defRPr sz="1400" b="1" i="0">
                <a:solidFill>
                  <a:schemeClr val="bg1"/>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pic>
        <p:nvPicPr>
          <p:cNvPr id="7" name="Picture 6">
            <a:extLst>
              <a:ext uri="{FF2B5EF4-FFF2-40B4-BE49-F238E27FC236}">
                <a16:creationId xmlns:a16="http://schemas.microsoft.com/office/drawing/2014/main" id="{65C5744A-38E6-4561-9385-37262C44DD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16724115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96729" y="1857622"/>
            <a:ext cx="5552359"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6196729" y="2601118"/>
            <a:ext cx="5552359"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sp>
        <p:nvSpPr>
          <p:cNvPr id="16" name="TextBox 15">
            <a:extLst>
              <a:ext uri="{FF2B5EF4-FFF2-40B4-BE49-F238E27FC236}">
                <a16:creationId xmlns:a16="http://schemas.microsoft.com/office/drawing/2014/main" id="{F1ED7440-2AD6-45AD-A1B0-8CCD63AD63E3}"/>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1" name="Picture 10">
            <a:extLst>
              <a:ext uri="{FF2B5EF4-FFF2-40B4-BE49-F238E27FC236}">
                <a16:creationId xmlns:a16="http://schemas.microsoft.com/office/drawing/2014/main" id="{C01111DE-D298-B740-AC6E-FBF2C3889B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5898414" cy="5742432"/>
          </a:xfrm>
          <a:prstGeom prst="rect">
            <a:avLst/>
          </a:prstGeom>
        </p:spPr>
      </p:pic>
      <p:sp>
        <p:nvSpPr>
          <p:cNvPr id="7" name="Round Same-side Corner of Rectangle 6">
            <a:extLst>
              <a:ext uri="{FF2B5EF4-FFF2-40B4-BE49-F238E27FC236}">
                <a16:creationId xmlns:a16="http://schemas.microsoft.com/office/drawing/2014/main" id="{D9C142B2-745A-4033-8DF5-6916D3E5CF44}"/>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F738107-4D13-4576-8B9B-4B9D4957798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6665644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4">
    <p:bg>
      <p:bgPr>
        <a:solidFill>
          <a:schemeClr val="accent6"/>
        </a:solidFill>
        <a:effectLst/>
      </p:bgPr>
    </p:bg>
    <p:spTree>
      <p:nvGrpSpPr>
        <p:cNvPr id="1" name=""/>
        <p:cNvGrpSpPr/>
        <p:nvPr/>
      </p:nvGrpSpPr>
      <p:grpSpPr>
        <a:xfrm>
          <a:off x="0" y="0"/>
          <a:ext cx="0" cy="0"/>
          <a:chOff x="0" y="0"/>
          <a:chExt cx="0" cy="0"/>
        </a:xfrm>
      </p:grpSpPr>
      <p:sp>
        <p:nvSpPr>
          <p:cNvPr id="7" name="Round Same-side Corner of Rectangle 6">
            <a:extLst>
              <a:ext uri="{FF2B5EF4-FFF2-40B4-BE49-F238E27FC236}">
                <a16:creationId xmlns:a16="http://schemas.microsoft.com/office/drawing/2014/main" id="{F6C79FCD-E1B7-1D47-8A69-3D848F3A02CA}"/>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2913" y="1857622"/>
            <a:ext cx="5741987"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442913" y="2601118"/>
            <a:ext cx="5741987"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pic>
        <p:nvPicPr>
          <p:cNvPr id="12" name="Picture 11">
            <a:extLst>
              <a:ext uri="{FF2B5EF4-FFF2-40B4-BE49-F238E27FC236}">
                <a16:creationId xmlns:a16="http://schemas.microsoft.com/office/drawing/2014/main" id="{D22F0D06-1E55-4C76-80D5-CF632348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49242" y="6379067"/>
            <a:ext cx="2227258" cy="410872"/>
          </a:xfrm>
          <a:prstGeom prst="rect">
            <a:avLst/>
          </a:prstGeom>
        </p:spPr>
      </p:pic>
      <p:sp>
        <p:nvSpPr>
          <p:cNvPr id="15" name="TextBox 14">
            <a:extLst>
              <a:ext uri="{FF2B5EF4-FFF2-40B4-BE49-F238E27FC236}">
                <a16:creationId xmlns:a16="http://schemas.microsoft.com/office/drawing/2014/main" id="{919A9660-F1D3-441F-9D6E-CD428183C68B}"/>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rgbClr val="FFFFFF"/>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rgbClr val="FFFFFF"/>
              </a:solidFill>
              <a:latin typeface="Century Gothic" panose="020B0502020202020204" pitchFamily="34" charset="0"/>
            </a:endParaRPr>
          </a:p>
        </p:txBody>
      </p:sp>
      <p:pic>
        <p:nvPicPr>
          <p:cNvPr id="6" name="Picture 5">
            <a:extLst>
              <a:ext uri="{FF2B5EF4-FFF2-40B4-BE49-F238E27FC236}">
                <a16:creationId xmlns:a16="http://schemas.microsoft.com/office/drawing/2014/main" id="{8F427B30-0B96-3144-AECB-708A175568D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52749" y="576280"/>
            <a:ext cx="6839251" cy="6281720"/>
          </a:xfrm>
          <a:prstGeom prst="rect">
            <a:avLst/>
          </a:prstGeom>
        </p:spPr>
      </p:pic>
    </p:spTree>
    <p:extLst>
      <p:ext uri="{BB962C8B-B14F-4D97-AF65-F5344CB8AC3E}">
        <p14:creationId xmlns:p14="http://schemas.microsoft.com/office/powerpoint/2010/main" val="33957527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5">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3" y="1857622"/>
            <a:ext cx="5741987"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442913" y="2601118"/>
            <a:ext cx="5741987"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sp>
        <p:nvSpPr>
          <p:cNvPr id="16" name="TextBox 15">
            <a:extLst>
              <a:ext uri="{FF2B5EF4-FFF2-40B4-BE49-F238E27FC236}">
                <a16:creationId xmlns:a16="http://schemas.microsoft.com/office/drawing/2014/main" id="{F1ED7440-2AD6-45AD-A1B0-8CCD63AD63E3}"/>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rgbClr val="FFFFFF"/>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rgbClr val="FFFFFF"/>
              </a:solidFill>
              <a:latin typeface="Century Gothic" panose="020B0502020202020204" pitchFamily="34" charset="0"/>
            </a:endParaRPr>
          </a:p>
        </p:txBody>
      </p:sp>
      <p:pic>
        <p:nvPicPr>
          <p:cNvPr id="12" name="Picture 11">
            <a:extLst>
              <a:ext uri="{FF2B5EF4-FFF2-40B4-BE49-F238E27FC236}">
                <a16:creationId xmlns:a16="http://schemas.microsoft.com/office/drawing/2014/main" id="{1E6374FB-DB8E-B74D-88EE-61B2C3667F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11112" y="0"/>
            <a:ext cx="5580888" cy="6702613"/>
          </a:xfrm>
          <a:prstGeom prst="rect">
            <a:avLst/>
          </a:prstGeom>
        </p:spPr>
      </p:pic>
      <p:sp>
        <p:nvSpPr>
          <p:cNvPr id="7" name="Round Same-side Corner of Rectangle 6">
            <a:extLst>
              <a:ext uri="{FF2B5EF4-FFF2-40B4-BE49-F238E27FC236}">
                <a16:creationId xmlns:a16="http://schemas.microsoft.com/office/drawing/2014/main" id="{32D39166-8D4D-C245-866F-6C8ADEABAF06}"/>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AB0D68B-C726-8A43-A324-5F163966A2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7799251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1">
    <p:spTree>
      <p:nvGrpSpPr>
        <p:cNvPr id="1" name=""/>
        <p:cNvGrpSpPr/>
        <p:nvPr/>
      </p:nvGrpSpPr>
      <p:grpSpPr>
        <a:xfrm>
          <a:off x="0" y="0"/>
          <a:ext cx="0" cy="0"/>
          <a:chOff x="0" y="0"/>
          <a:chExt cx="0" cy="0"/>
        </a:xfrm>
      </p:grpSpPr>
      <p:sp>
        <p:nvSpPr>
          <p:cNvPr id="11" name="Rectangle 10"/>
          <p:cNvSpPr/>
          <p:nvPr userDrawn="1"/>
        </p:nvSpPr>
        <p:spPr>
          <a:xfrm>
            <a:off x="3324225" y="0"/>
            <a:ext cx="88677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442914" y="3429000"/>
            <a:ext cx="2700336" cy="2400300"/>
          </a:xfrm>
          <a:noFill/>
        </p:spPr>
        <p:txBody>
          <a:bodyPr anchor="t"/>
          <a:lstStyle>
            <a:lvl1pPr marL="0" algn="l" defTabSz="914400" rtl="0" eaLnBrk="1" latinLnBrk="0" hangingPunct="1">
              <a:lnSpc>
                <a:spcPct val="90000"/>
              </a:lnSpc>
              <a:spcBef>
                <a:spcPct val="0"/>
              </a:spcBef>
              <a:buNone/>
              <a:defRPr lang="en-AU" sz="3600" b="1" i="1" kern="1200" cap="none" spc="100" baseline="0" noProof="0" dirty="0">
                <a:solidFill>
                  <a:schemeClr val="bg1"/>
                </a:solidFill>
                <a:latin typeface="Montserrat Black" pitchFamily="2" charset="77"/>
                <a:ea typeface="+mn-ea"/>
                <a:cs typeface="+mn-cs"/>
              </a:defRPr>
            </a:lvl1pPr>
          </a:lstStyle>
          <a:p>
            <a:r>
              <a:rPr lang="en-US" dirty="0"/>
              <a:t>Heading / Title</a:t>
            </a:r>
            <a:endParaRPr lang="en-AU"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
        <p:nvSpPr>
          <p:cNvPr id="6" name="TextBox 5"/>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sp>
        <p:nvSpPr>
          <p:cNvPr id="15" name="Text Placeholder 14"/>
          <p:cNvSpPr>
            <a:spLocks noGrp="1"/>
          </p:cNvSpPr>
          <p:nvPr>
            <p:ph type="body" sz="quarter" idx="10" hasCustomPrompt="1"/>
          </p:nvPr>
        </p:nvSpPr>
        <p:spPr>
          <a:xfrm>
            <a:off x="4891626" y="1041400"/>
            <a:ext cx="6857462" cy="4787900"/>
          </a:xfrm>
        </p:spPr>
        <p:txBody>
          <a:bodyPr anchor="ctr">
            <a:normAutofit/>
          </a:bodyPr>
          <a:lstStyle>
            <a:lvl1pPr marL="0" indent="0">
              <a:buNone/>
              <a:defRPr sz="2000">
                <a:solidFill>
                  <a:srgbClr val="FFFFFF"/>
                </a:solidFill>
              </a:defRPr>
            </a:lvl1pPr>
          </a:lstStyle>
          <a:p>
            <a:pPr lvl="0"/>
            <a:r>
              <a:rPr lang="en-AU" dirty="0"/>
              <a:t>Quote or welcome message to go here</a:t>
            </a:r>
          </a:p>
          <a:p>
            <a:pPr lvl="0"/>
            <a:endParaRPr lang="en-AU" dirty="0"/>
          </a:p>
          <a:p>
            <a:pPr lvl="0"/>
            <a:r>
              <a:rPr lang="en-AU" dirty="0"/>
              <a:t>- Author</a:t>
            </a:r>
          </a:p>
        </p:txBody>
      </p:sp>
      <p:sp>
        <p:nvSpPr>
          <p:cNvPr id="9" name="Rectangle 8">
            <a:extLst>
              <a:ext uri="{FF2B5EF4-FFF2-40B4-BE49-F238E27FC236}">
                <a16:creationId xmlns:a16="http://schemas.microsoft.com/office/drawing/2014/main" id="{7BB1246F-16DD-7F4C-A230-754FB7F53C69}"/>
              </a:ext>
            </a:extLst>
          </p:cNvPr>
          <p:cNvSpPr/>
          <p:nvPr userDrawn="1"/>
        </p:nvSpPr>
        <p:spPr>
          <a:xfrm>
            <a:off x="3279545" y="-87757"/>
            <a:ext cx="1707519" cy="3170099"/>
          </a:xfrm>
          <a:prstGeom prst="rect">
            <a:avLst/>
          </a:prstGeom>
        </p:spPr>
        <p:txBody>
          <a:bodyPr wrap="none">
            <a:spAutoFit/>
          </a:bodyPr>
          <a:lstStyle/>
          <a:p>
            <a:r>
              <a:rPr lang="en-US" sz="20000" b="1" i="0" dirty="0">
                <a:solidFill>
                  <a:srgbClr val="FFFFFF"/>
                </a:solidFill>
                <a:latin typeface="Montserrat Black" pitchFamily="2" charset="77"/>
              </a:rPr>
              <a:t>“</a:t>
            </a:r>
          </a:p>
        </p:txBody>
      </p:sp>
    </p:spTree>
    <p:extLst>
      <p:ext uri="{BB962C8B-B14F-4D97-AF65-F5344CB8AC3E}">
        <p14:creationId xmlns:p14="http://schemas.microsoft.com/office/powerpoint/2010/main" val="12656890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2">
    <p:spTree>
      <p:nvGrpSpPr>
        <p:cNvPr id="1" name=""/>
        <p:cNvGrpSpPr/>
        <p:nvPr/>
      </p:nvGrpSpPr>
      <p:grpSpPr>
        <a:xfrm>
          <a:off x="0" y="0"/>
          <a:ext cx="0" cy="0"/>
          <a:chOff x="0" y="0"/>
          <a:chExt cx="0" cy="0"/>
        </a:xfrm>
      </p:grpSpPr>
      <p:sp>
        <p:nvSpPr>
          <p:cNvPr id="11" name="Rectangle 10"/>
          <p:cNvSpPr/>
          <p:nvPr userDrawn="1"/>
        </p:nvSpPr>
        <p:spPr>
          <a:xfrm>
            <a:off x="3324225" y="0"/>
            <a:ext cx="88677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442914" y="3429000"/>
            <a:ext cx="2700336" cy="2400300"/>
          </a:xfrm>
        </p:spPr>
        <p:txBody>
          <a:bodyPr anchor="t"/>
          <a:lstStyle>
            <a:lvl1pPr marL="0" algn="l" defTabSz="914400" rtl="0" eaLnBrk="1" latinLnBrk="0" hangingPunct="1">
              <a:lnSpc>
                <a:spcPct val="90000"/>
              </a:lnSpc>
              <a:spcBef>
                <a:spcPct val="0"/>
              </a:spcBef>
              <a:buNone/>
              <a:defRPr lang="en-AU" sz="3600" b="1" i="1" kern="1200" cap="none" spc="100" baseline="0" noProof="0" dirty="0">
                <a:solidFill>
                  <a:schemeClr val="tx2"/>
                </a:solidFill>
                <a:latin typeface="Montserrat Black" pitchFamily="2" charset="77"/>
                <a:ea typeface="+mn-ea"/>
                <a:cs typeface="+mn-cs"/>
              </a:defRPr>
            </a:lvl1pPr>
          </a:lstStyle>
          <a:p>
            <a:r>
              <a:rPr lang="en-US" dirty="0"/>
              <a:t>Heading / Title</a:t>
            </a:r>
            <a:endParaRPr lang="en-AU"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
        <p:nvSpPr>
          <p:cNvPr id="6" name="TextBox 5"/>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15" name="Text Placeholder 14"/>
          <p:cNvSpPr>
            <a:spLocks noGrp="1"/>
          </p:cNvSpPr>
          <p:nvPr>
            <p:ph type="body" sz="quarter" idx="10" hasCustomPrompt="1"/>
          </p:nvPr>
        </p:nvSpPr>
        <p:spPr>
          <a:xfrm>
            <a:off x="4891626" y="1041400"/>
            <a:ext cx="6857462" cy="4787900"/>
          </a:xfrm>
        </p:spPr>
        <p:txBody>
          <a:bodyPr anchor="ctr">
            <a:normAutofit/>
          </a:bodyPr>
          <a:lstStyle>
            <a:lvl1pPr marL="0" indent="0">
              <a:buNone/>
              <a:defRPr sz="2000">
                <a:solidFill>
                  <a:srgbClr val="FFFFFF"/>
                </a:solidFill>
              </a:defRPr>
            </a:lvl1pPr>
          </a:lstStyle>
          <a:p>
            <a:pPr lvl="0"/>
            <a:r>
              <a:rPr lang="en-AU" dirty="0"/>
              <a:t>Quote or welcome message to go here</a:t>
            </a:r>
          </a:p>
          <a:p>
            <a:pPr lvl="0"/>
            <a:endParaRPr lang="en-AU" dirty="0"/>
          </a:p>
          <a:p>
            <a:pPr lvl="0"/>
            <a:r>
              <a:rPr lang="en-AU" dirty="0"/>
              <a:t>- Author</a:t>
            </a:r>
          </a:p>
        </p:txBody>
      </p:sp>
      <p:sp>
        <p:nvSpPr>
          <p:cNvPr id="9" name="Rectangle 8">
            <a:extLst>
              <a:ext uri="{FF2B5EF4-FFF2-40B4-BE49-F238E27FC236}">
                <a16:creationId xmlns:a16="http://schemas.microsoft.com/office/drawing/2014/main" id="{A959DDF9-E6B7-AF4C-BEF9-407FF6E0495F}"/>
              </a:ext>
            </a:extLst>
          </p:cNvPr>
          <p:cNvSpPr/>
          <p:nvPr userDrawn="1"/>
        </p:nvSpPr>
        <p:spPr>
          <a:xfrm>
            <a:off x="3279545" y="-87757"/>
            <a:ext cx="1707519" cy="3170099"/>
          </a:xfrm>
          <a:prstGeom prst="rect">
            <a:avLst/>
          </a:prstGeom>
        </p:spPr>
        <p:txBody>
          <a:bodyPr wrap="none">
            <a:spAutoFit/>
          </a:bodyPr>
          <a:lstStyle/>
          <a:p>
            <a:r>
              <a:rPr lang="en-US" sz="20000" b="1" i="0" dirty="0">
                <a:solidFill>
                  <a:srgbClr val="FFFFFF"/>
                </a:solidFill>
                <a:latin typeface="Montserrat Black" pitchFamily="2" charset="77"/>
              </a:rPr>
              <a:t>“</a:t>
            </a:r>
          </a:p>
        </p:txBody>
      </p:sp>
    </p:spTree>
    <p:extLst>
      <p:ext uri="{BB962C8B-B14F-4D97-AF65-F5344CB8AC3E}">
        <p14:creationId xmlns:p14="http://schemas.microsoft.com/office/powerpoint/2010/main" val="18234015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11306175"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b="0" i="0">
                <a:solidFill>
                  <a:schemeClr val="tx1"/>
                </a:solidFill>
                <a:latin typeface="Montserrat Light" pitchFamily="2" charset="77"/>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881580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4"/>
          <p:cNvSpPr>
            <a:spLocks noGrp="1"/>
          </p:cNvSpPr>
          <p:nvPr>
            <p:ph idx="12" hasCustomPrompt="1"/>
          </p:nvPr>
        </p:nvSpPr>
        <p:spPr>
          <a:xfrm>
            <a:off x="6184900"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26445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5" name="Content Placeholder 4"/>
          <p:cNvSpPr>
            <a:spLocks noGrp="1"/>
          </p:cNvSpPr>
          <p:nvPr>
            <p:ph idx="11" hasCustomPrompt="1"/>
          </p:nvPr>
        </p:nvSpPr>
        <p:spPr>
          <a:xfrm>
            <a:off x="442913" y="1303312"/>
            <a:ext cx="3636961"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1"/>
          <p:cNvSpPr>
            <a:spLocks noGrp="1"/>
          </p:cNvSpPr>
          <p:nvPr>
            <p:ph idx="12" hasCustomPrompt="1"/>
          </p:nvPr>
        </p:nvSpPr>
        <p:spPr>
          <a:xfrm>
            <a:off x="4259263" y="1303312"/>
            <a:ext cx="3673475"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2"/>
          <p:cNvSpPr>
            <a:spLocks noGrp="1"/>
          </p:cNvSpPr>
          <p:nvPr>
            <p:ph idx="13" hasCustomPrompt="1"/>
          </p:nvPr>
        </p:nvSpPr>
        <p:spPr>
          <a:xfrm>
            <a:off x="8112127" y="1303312"/>
            <a:ext cx="3636961"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hasCustomPrompt="1"/>
          </p:nvPr>
        </p:nvSpPr>
        <p:spPr/>
        <p:txBody>
          <a:bodyPr/>
          <a:lstStyle/>
          <a:p>
            <a:r>
              <a:rPr lang="en-US" dirty="0"/>
              <a:t>Heading / Title</a:t>
            </a:r>
            <a:endParaRPr lang="en-AU" dirty="0"/>
          </a:p>
        </p:txBody>
      </p:sp>
    </p:spTree>
    <p:extLst>
      <p:ext uri="{BB962C8B-B14F-4D97-AF65-F5344CB8AC3E}">
        <p14:creationId xmlns:p14="http://schemas.microsoft.com/office/powerpoint/2010/main" val="28210131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heading only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Tree>
    <p:extLst>
      <p:ext uri="{BB962C8B-B14F-4D97-AF65-F5344CB8AC3E}">
        <p14:creationId xmlns:p14="http://schemas.microsoft.com/office/powerpoint/2010/main" val="29185118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270033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258936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1">
    <p:bg>
      <p:bgPr>
        <a:solidFill>
          <a:schemeClr val="accent1"/>
        </a:solidFill>
        <a:effectLst/>
      </p:bgPr>
    </p:bg>
    <p:spTree>
      <p:nvGrpSpPr>
        <p:cNvPr id="1" name=""/>
        <p:cNvGrpSpPr/>
        <p:nvPr/>
      </p:nvGrpSpPr>
      <p:grpSpPr>
        <a:xfrm>
          <a:off x="0" y="0"/>
          <a:ext cx="0" cy="0"/>
          <a:chOff x="0" y="0"/>
          <a:chExt cx="0" cy="0"/>
        </a:xfrm>
      </p:grpSpPr>
      <p:pic>
        <p:nvPicPr>
          <p:cNvPr id="4" name="Picture 3" descr="BG_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6357813" y="1979939"/>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2" name="Subtitle 2"/>
          <p:cNvSpPr>
            <a:spLocks noGrp="1"/>
          </p:cNvSpPr>
          <p:nvPr>
            <p:ph type="subTitle" idx="1" hasCustomPrompt="1"/>
          </p:nvPr>
        </p:nvSpPr>
        <p:spPr>
          <a:xfrm>
            <a:off x="6357813" y="3426431"/>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357813" y="4027376"/>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7C94DCB0-8846-4398-92A8-DF68A724AC46}"/>
              </a:ext>
            </a:extLst>
          </p:cNvPr>
          <p:cNvSpPr/>
          <p:nvPr userDrawn="1"/>
        </p:nvSpPr>
        <p:spPr>
          <a:xfrm>
            <a:off x="9883711"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F74FF0E-2FF2-4B2E-B487-0536CD743D5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59069" y="6379067"/>
            <a:ext cx="2227258" cy="410872"/>
          </a:xfrm>
          <a:prstGeom prst="rect">
            <a:avLst/>
          </a:prstGeom>
        </p:spPr>
      </p:pic>
    </p:spTree>
    <p:extLst>
      <p:ext uri="{BB962C8B-B14F-4D97-AF65-F5344CB8AC3E}">
        <p14:creationId xmlns:p14="http://schemas.microsoft.com/office/powerpoint/2010/main" val="13147147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4598277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1/2 revers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6184900"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5064370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3/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8424862"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76980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4">
    <p:spTree>
      <p:nvGrpSpPr>
        <p:cNvPr id="1" name=""/>
        <p:cNvGrpSpPr/>
        <p:nvPr/>
      </p:nvGrpSpPr>
      <p:grpSpPr>
        <a:xfrm>
          <a:off x="0" y="0"/>
          <a:ext cx="0" cy="0"/>
          <a:chOff x="0" y="0"/>
          <a:chExt cx="0" cy="0"/>
        </a:xfrm>
      </p:grpSpPr>
      <p:sp>
        <p:nvSpPr>
          <p:cNvPr id="3" name="Rectangle 2"/>
          <p:cNvSpPr/>
          <p:nvPr userDrawn="1"/>
        </p:nvSpPr>
        <p:spPr>
          <a:xfrm>
            <a:off x="3143250"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lumMod val="20000"/>
                  <a:lumOff val="80000"/>
                </a:schemeClr>
              </a:solidFill>
            </a:endParaRPr>
          </a:p>
        </p:txBody>
      </p:sp>
      <p:sp>
        <p:nvSpPr>
          <p:cNvPr id="8" name="Title 1"/>
          <p:cNvSpPr>
            <a:spLocks noGrp="1"/>
          </p:cNvSpPr>
          <p:nvPr>
            <p:ph type="title" hasCustomPrompt="1"/>
          </p:nvPr>
        </p:nvSpPr>
        <p:spPr>
          <a:xfrm>
            <a:off x="442914" y="3429000"/>
            <a:ext cx="254158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3"/>
                </a:solidFill>
                <a:latin typeface="Montserrat ExtraBold" pitchFamily="2" charset="77"/>
                <a:ea typeface="+mn-ea"/>
                <a:cs typeface="+mn-cs"/>
              </a:defRPr>
            </a:lvl1pPr>
          </a:lstStyle>
          <a:p>
            <a:pPr marL="0" lvl="0"/>
            <a:r>
              <a:rPr lang="en-AU" noProof="0" dirty="0"/>
              <a:t>Heading / Title</a:t>
            </a:r>
          </a:p>
        </p:txBody>
      </p:sp>
      <p:sp>
        <p:nvSpPr>
          <p:cNvPr id="9" name="Content Placeholder 2"/>
          <p:cNvSpPr>
            <a:spLocks noGrp="1"/>
          </p:cNvSpPr>
          <p:nvPr>
            <p:ph idx="1" hasCustomPrompt="1"/>
          </p:nvPr>
        </p:nvSpPr>
        <p:spPr>
          <a:xfrm>
            <a:off x="3324226" y="1303312"/>
            <a:ext cx="8424862" cy="4560941"/>
          </a:xfrm>
        </p:spPr>
        <p:txBody>
          <a:bodyPr ancho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3" name="Picture 12">
            <a:extLst>
              <a:ext uri="{FF2B5EF4-FFF2-40B4-BE49-F238E27FC236}">
                <a16:creationId xmlns:a16="http://schemas.microsoft.com/office/drawing/2014/main" id="{D95FD0E4-10DB-4847-BBFC-4E6FC127B5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Tree>
    <p:extLst>
      <p:ext uri="{BB962C8B-B14F-4D97-AF65-F5344CB8AC3E}">
        <p14:creationId xmlns:p14="http://schemas.microsoft.com/office/powerpoint/2010/main" val="7436469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heading only 2">
    <p:spTree>
      <p:nvGrpSpPr>
        <p:cNvPr id="1" name=""/>
        <p:cNvGrpSpPr/>
        <p:nvPr/>
      </p:nvGrpSpPr>
      <p:grpSpPr>
        <a:xfrm>
          <a:off x="0" y="0"/>
          <a:ext cx="0" cy="0"/>
          <a:chOff x="0" y="0"/>
          <a:chExt cx="0" cy="0"/>
        </a:xfrm>
      </p:grpSpPr>
      <p:sp>
        <p:nvSpPr>
          <p:cNvPr id="3" name="Rectangle 2"/>
          <p:cNvSpPr/>
          <p:nvPr userDrawn="1"/>
        </p:nvSpPr>
        <p:spPr>
          <a:xfrm>
            <a:off x="3143250"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accent2"/>
              </a:solidFill>
            </a:endParaRPr>
          </a:p>
        </p:txBody>
      </p:sp>
      <p:sp>
        <p:nvSpPr>
          <p:cNvPr id="8" name="Title 1"/>
          <p:cNvSpPr>
            <a:spLocks noGrp="1"/>
          </p:cNvSpPr>
          <p:nvPr>
            <p:ph type="title" hasCustomPrompt="1"/>
          </p:nvPr>
        </p:nvSpPr>
        <p:spPr>
          <a:xfrm>
            <a:off x="442914" y="3429000"/>
            <a:ext cx="254158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bg1"/>
                </a:solidFill>
                <a:latin typeface="Montserrat ExtraBold" pitchFamily="2" charset="77"/>
                <a:ea typeface="+mn-ea"/>
                <a:cs typeface="+mn-cs"/>
              </a:defRPr>
            </a:lvl1pPr>
          </a:lstStyle>
          <a:p>
            <a:pPr marL="0" lvl="0"/>
            <a:r>
              <a:rPr lang="en-AU" noProof="0" dirty="0"/>
              <a:t>Heading / Title</a:t>
            </a:r>
          </a:p>
        </p:txBody>
      </p:sp>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3" name="Picture 12">
            <a:extLst>
              <a:ext uri="{FF2B5EF4-FFF2-40B4-BE49-F238E27FC236}">
                <a16:creationId xmlns:a16="http://schemas.microsoft.com/office/drawing/2014/main" id="{D95FD0E4-10DB-4847-BBFC-4E6FC127B5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Tree>
    <p:extLst>
      <p:ext uri="{BB962C8B-B14F-4D97-AF65-F5344CB8AC3E}">
        <p14:creationId xmlns:p14="http://schemas.microsoft.com/office/powerpoint/2010/main" val="13061415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4225" y="408463"/>
            <a:ext cx="6534150" cy="556738"/>
          </a:xfrm>
          <a:noFill/>
        </p:spPr>
        <p:txBody>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ExtraBold" pitchFamily="2" charset="77"/>
                <a:ea typeface="+mn-ea"/>
                <a:cs typeface="+mn-cs"/>
              </a:defRPr>
            </a:lvl1pPr>
          </a:lstStyle>
          <a:p>
            <a:r>
              <a:rPr lang="en-US" dirty="0"/>
              <a:t>Heading / Title</a:t>
            </a:r>
            <a:endParaRPr lang="en-AU" dirty="0"/>
          </a:p>
        </p:txBody>
      </p:sp>
      <p:sp>
        <p:nvSpPr>
          <p:cNvPr id="5" name="Content Placeholder 4"/>
          <p:cNvSpPr>
            <a:spLocks noGrp="1"/>
          </p:cNvSpPr>
          <p:nvPr>
            <p:ph idx="11"/>
          </p:nvPr>
        </p:nvSpPr>
        <p:spPr>
          <a:xfrm>
            <a:off x="3324225" y="1303312"/>
            <a:ext cx="8424863"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marL="177800" marR="0" lvl="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Click to edit Master text styles</a:t>
            </a:r>
          </a:p>
          <a:p>
            <a:pPr marL="177800" marR="0" lvl="1"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Second level</a:t>
            </a:r>
          </a:p>
          <a:p>
            <a:pPr marL="177800" marR="0" lvl="2"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Third level</a:t>
            </a:r>
          </a:p>
          <a:p>
            <a:pPr marL="177800" marR="0" lvl="3"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Fourth level</a:t>
            </a:r>
          </a:p>
          <a:p>
            <a:pPr marL="177800" marR="0" lvl="4"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Fifth level</a:t>
            </a:r>
            <a:endParaRPr kumimoji="0" lang="en-AU" sz="1800" b="0" i="0" u="none" strike="noStrike" kern="1200" cap="none" spc="0" normalizeH="0" baseline="0" noProof="0" dirty="0">
              <a:ln>
                <a:noFill/>
              </a:ln>
              <a:solidFill>
                <a:srgbClr val="262626"/>
              </a:solidFill>
              <a:effectLst/>
              <a:uLnTx/>
              <a:uFillTx/>
              <a:latin typeface="+mn-lt"/>
              <a:ea typeface="+mn-ea"/>
              <a:cs typeface="+mn-cs"/>
            </a:endParaRPr>
          </a:p>
        </p:txBody>
      </p:sp>
      <p:sp>
        <p:nvSpPr>
          <p:cNvPr id="6" name="Rectangle 5">
            <a:extLst>
              <a:ext uri="{FF2B5EF4-FFF2-40B4-BE49-F238E27FC236}">
                <a16:creationId xmlns:a16="http://schemas.microsoft.com/office/drawing/2014/main" id="{347DF31A-2349-4989-BB2B-7475EB2A2523}"/>
              </a:ext>
            </a:extLst>
          </p:cNvPr>
          <p:cNvSpPr/>
          <p:nvPr userDrawn="1"/>
        </p:nvSpPr>
        <p:spPr>
          <a:xfrm>
            <a:off x="0" y="0"/>
            <a:ext cx="31432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a:p>
        </p:txBody>
      </p:sp>
      <p:sp>
        <p:nvSpPr>
          <p:cNvPr id="8" name="TextBox 7">
            <a:extLst>
              <a:ext uri="{FF2B5EF4-FFF2-40B4-BE49-F238E27FC236}">
                <a16:creationId xmlns:a16="http://schemas.microsoft.com/office/drawing/2014/main" id="{239A44C0-480A-41CA-8A4E-F4689AF9AC08}"/>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9" name="Text Placeholder 8">
            <a:extLst>
              <a:ext uri="{FF2B5EF4-FFF2-40B4-BE49-F238E27FC236}">
                <a16:creationId xmlns:a16="http://schemas.microsoft.com/office/drawing/2014/main" id="{A8710EB0-1B72-4752-8952-42E2AB1AAE79}"/>
              </a:ext>
            </a:extLst>
          </p:cNvPr>
          <p:cNvSpPr>
            <a:spLocks noGrp="1"/>
          </p:cNvSpPr>
          <p:nvPr>
            <p:ph type="body" sz="quarter" idx="12" hasCustomPrompt="1"/>
          </p:nvPr>
        </p:nvSpPr>
        <p:spPr>
          <a:xfrm>
            <a:off x="442913" y="408463"/>
            <a:ext cx="2312987" cy="5455790"/>
          </a:xfrm>
        </p:spPr>
        <p:txBody>
          <a:bodyPr anchor="ctr">
            <a:normAutofit/>
          </a:bodyPr>
          <a:lstStyle>
            <a:lvl1pPr marL="0" indent="0">
              <a:buNone/>
              <a:defRPr sz="2800" b="1">
                <a:solidFill>
                  <a:srgbClr val="FFFFFF"/>
                </a:solidFill>
              </a:defRPr>
            </a:lvl1pPr>
          </a:lstStyle>
          <a:p>
            <a:pPr lvl="0"/>
            <a:r>
              <a:rPr lang="en-US" dirty="0"/>
              <a:t>Call-out text to go here</a:t>
            </a:r>
            <a:endParaRPr lang="en-AU" dirty="0"/>
          </a:p>
        </p:txBody>
      </p:sp>
    </p:spTree>
    <p:extLst>
      <p:ext uri="{BB962C8B-B14F-4D97-AF65-F5344CB8AC3E}">
        <p14:creationId xmlns:p14="http://schemas.microsoft.com/office/powerpoint/2010/main" val="34718894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obile Phone 1">
    <p:spTree>
      <p:nvGrpSpPr>
        <p:cNvPr id="1" name=""/>
        <p:cNvGrpSpPr/>
        <p:nvPr/>
      </p:nvGrpSpPr>
      <p:grpSpPr>
        <a:xfrm>
          <a:off x="0" y="0"/>
          <a:ext cx="0" cy="0"/>
          <a:chOff x="0" y="0"/>
          <a:chExt cx="0" cy="0"/>
        </a:xfrm>
      </p:grpSpPr>
      <p:sp>
        <p:nvSpPr>
          <p:cNvPr id="14" name="Rectangle 13"/>
          <p:cNvSpPr/>
          <p:nvPr userDrawn="1"/>
        </p:nvSpPr>
        <p:spPr>
          <a:xfrm>
            <a:off x="3133919"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lumMod val="20000"/>
                  <a:lumOff val="80000"/>
                </a:schemeClr>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24225" y="1175039"/>
            <a:ext cx="2827337" cy="5268770"/>
          </a:xfrm>
          <a:prstGeom prst="rect">
            <a:avLst/>
          </a:prstGeom>
        </p:spPr>
      </p:pic>
      <p:sp>
        <p:nvSpPr>
          <p:cNvPr id="2" name="Title 1"/>
          <p:cNvSpPr>
            <a:spLocks noGrp="1"/>
          </p:cNvSpPr>
          <p:nvPr>
            <p:ph type="title" hasCustomPrompt="1"/>
          </p:nvPr>
        </p:nvSpPr>
        <p:spPr>
          <a:xfrm>
            <a:off x="442914" y="3429000"/>
            <a:ext cx="270033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lgn="l" defTabSz="914400" rtl="0" eaLnBrk="1" latinLnBrk="0" hangingPunct="1">
              <a:lnSpc>
                <a:spcPct val="90000"/>
              </a:lnSpc>
              <a:spcBef>
                <a:spcPct val="0"/>
              </a:spcBef>
              <a:buNone/>
            </a:pPr>
            <a:r>
              <a:rPr lang="en-AU" noProof="0" dirty="0"/>
              <a:t>Heading / Title</a:t>
            </a:r>
          </a:p>
        </p:txBody>
      </p:sp>
      <p:sp>
        <p:nvSpPr>
          <p:cNvPr id="3" name="Content Placeholder 2"/>
          <p:cNvSpPr>
            <a:spLocks noGrp="1"/>
          </p:cNvSpPr>
          <p:nvPr>
            <p:ph idx="1" hasCustomPrompt="1"/>
          </p:nvPr>
        </p:nvSpPr>
        <p:spPr>
          <a:xfrm>
            <a:off x="6578600" y="1303312"/>
            <a:ext cx="5170487" cy="4560941"/>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3556001" y="1955800"/>
            <a:ext cx="2324100" cy="3695700"/>
          </a:xfrm>
        </p:spPr>
        <p:txBody>
          <a:bodyPr vert="horz" lIns="0" tIns="0" rIns="0" bIns="0" rtlCol="0" anchor="ctr">
            <a:noAutofit/>
          </a:bodyPr>
          <a:lstStyle>
            <a:lvl1pPr>
              <a:defRPr lang="en-US" baseline="0" smtClean="0">
                <a:solidFill>
                  <a:srgbClr val="FFFFFF"/>
                </a:solidFill>
              </a:defRPr>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6067830"/>
            <a:ext cx="1796563" cy="551410"/>
          </a:xfrm>
          <a:prstGeom prst="rect">
            <a:avLst/>
          </a:prstGeom>
        </p:spPr>
      </p:pic>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2427633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8227" y="1214857"/>
            <a:ext cx="7170737" cy="5288193"/>
          </a:xfrm>
          <a:prstGeom prst="rect">
            <a:avLst/>
          </a:prstGeom>
        </p:spPr>
      </p:pic>
      <p:sp>
        <p:nvSpPr>
          <p:cNvPr id="10" name="Content Placeholder 9"/>
          <p:cNvSpPr>
            <a:spLocks noGrp="1"/>
          </p:cNvSpPr>
          <p:nvPr>
            <p:ph sz="quarter" idx="10" hasCustomPrompt="1"/>
          </p:nvPr>
        </p:nvSpPr>
        <p:spPr>
          <a:xfrm>
            <a:off x="5231373" y="1547814"/>
            <a:ext cx="5271060" cy="3325253"/>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1" name="Picture 10">
            <a:extLst>
              <a:ext uri="{FF2B5EF4-FFF2-40B4-BE49-F238E27FC236}">
                <a16:creationId xmlns:a16="http://schemas.microsoft.com/office/drawing/2014/main" id="{ED61D2EF-D8FB-4064-A6DA-DBA7536F63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13" name="TextBox 12">
            <a:extLst>
              <a:ext uri="{FF2B5EF4-FFF2-40B4-BE49-F238E27FC236}">
                <a16:creationId xmlns:a16="http://schemas.microsoft.com/office/drawing/2014/main" id="{D38201EE-467A-464F-B5F2-078B222920D3}"/>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068658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Pad Surfa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59263" y="1214858"/>
            <a:ext cx="7345185" cy="5127772"/>
          </a:xfrm>
          <a:prstGeom prst="rect">
            <a:avLst/>
          </a:prstGeom>
        </p:spPr>
      </p:pic>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4691622" y="1760023"/>
            <a:ext cx="6465327" cy="4043877"/>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3" name="Picture 12">
            <a:extLst>
              <a:ext uri="{FF2B5EF4-FFF2-40B4-BE49-F238E27FC236}">
                <a16:creationId xmlns:a16="http://schemas.microsoft.com/office/drawing/2014/main" id="{09F96B42-E754-417F-A040-18B1520984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15" name="TextBox 14">
            <a:extLst>
              <a:ext uri="{FF2B5EF4-FFF2-40B4-BE49-F238E27FC236}">
                <a16:creationId xmlns:a16="http://schemas.microsoft.com/office/drawing/2014/main" id="{040BA62E-95A7-4B68-A39B-0C3A2A7DD60E}"/>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413495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skto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18856" y="1176553"/>
            <a:ext cx="6586537" cy="5308864"/>
          </a:xfrm>
          <a:prstGeom prst="rect">
            <a:avLst/>
          </a:prstGeom>
        </p:spPr>
      </p:pic>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5105401" y="1492251"/>
            <a:ext cx="5937249" cy="3371849"/>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6" name="Picture 5">
            <a:extLst>
              <a:ext uri="{FF2B5EF4-FFF2-40B4-BE49-F238E27FC236}">
                <a16:creationId xmlns:a16="http://schemas.microsoft.com/office/drawing/2014/main" id="{26CC3A64-B4FA-428F-8271-A77D680C56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9" name="TextBox 8">
            <a:extLst>
              <a:ext uri="{FF2B5EF4-FFF2-40B4-BE49-F238E27FC236}">
                <a16:creationId xmlns:a16="http://schemas.microsoft.com/office/drawing/2014/main" id="{588A564F-CB1E-49F8-9624-449AABEA3DE7}"/>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409308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1">
    <p:bg>
      <p:bgPr>
        <a:solidFill>
          <a:schemeClr val="accent1"/>
        </a:solidFill>
        <a:effectLst/>
      </p:bgPr>
    </p:bg>
    <p:spTree>
      <p:nvGrpSpPr>
        <p:cNvPr id="1" name=""/>
        <p:cNvGrpSpPr/>
        <p:nvPr/>
      </p:nvGrpSpPr>
      <p:grpSpPr>
        <a:xfrm>
          <a:off x="0" y="0"/>
          <a:ext cx="0" cy="0"/>
          <a:chOff x="0" y="0"/>
          <a:chExt cx="0" cy="0"/>
        </a:xfrm>
      </p:grpSpPr>
      <p:pic>
        <p:nvPicPr>
          <p:cNvPr id="2" name="Picture 1" descr="BG_6.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6357813" y="1979939"/>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2" name="Subtitle 2"/>
          <p:cNvSpPr>
            <a:spLocks noGrp="1"/>
          </p:cNvSpPr>
          <p:nvPr>
            <p:ph type="subTitle" idx="1" hasCustomPrompt="1"/>
          </p:nvPr>
        </p:nvSpPr>
        <p:spPr>
          <a:xfrm>
            <a:off x="6357813" y="3426431"/>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357813" y="4027376"/>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FCE0CBE7-E083-4AE7-981D-B7132AA51216}"/>
              </a:ext>
            </a:extLst>
          </p:cNvPr>
          <p:cNvSpPr/>
          <p:nvPr userDrawn="1"/>
        </p:nvSpPr>
        <p:spPr>
          <a:xfrm>
            <a:off x="9849205"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8EF6025-BEA3-4660-9BC7-4AE82F1E334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24563" y="6379067"/>
            <a:ext cx="2227258" cy="410872"/>
          </a:xfrm>
          <a:prstGeom prst="rect">
            <a:avLst/>
          </a:prstGeom>
        </p:spPr>
      </p:pic>
    </p:spTree>
    <p:extLst>
      <p:ext uri="{BB962C8B-B14F-4D97-AF65-F5344CB8AC3E}">
        <p14:creationId xmlns:p14="http://schemas.microsoft.com/office/powerpoint/2010/main" val="16167036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1004244" y="3207870"/>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Right Aligned</a:t>
            </a:r>
            <a:br>
              <a:rPr lang="en-AU" noProof="0" dirty="0"/>
            </a:br>
            <a:r>
              <a:rPr lang="en-AU" noProof="0" dirty="0"/>
              <a:t>Title Slide</a:t>
            </a:r>
          </a:p>
        </p:txBody>
      </p:sp>
      <p:sp>
        <p:nvSpPr>
          <p:cNvPr id="12" name="Subtitle 2"/>
          <p:cNvSpPr>
            <a:spLocks noGrp="1"/>
          </p:cNvSpPr>
          <p:nvPr>
            <p:ph type="subTitle" idx="1" hasCustomPrompt="1"/>
          </p:nvPr>
        </p:nvSpPr>
        <p:spPr>
          <a:xfrm>
            <a:off x="1004244" y="4654362"/>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1004244" y="5255307"/>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38EAA9B7-A641-44C4-ADFA-D7C22BC3F511}"/>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D37F1EF-9D9B-4913-BC71-8EB3A58E8B9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895667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1">
    <p:bg>
      <p:bgPr>
        <a:solidFill>
          <a:schemeClr val="accent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92765" y="1616755"/>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tx2"/>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492765" y="2351969"/>
            <a:ext cx="4460865" cy="597059"/>
          </a:xfrm>
          <a:prstGeom prst="rect">
            <a:avLst/>
          </a:prstGeom>
        </p:spPr>
        <p:txBody>
          <a:bodyPr>
            <a:normAutofit/>
          </a:bodyPr>
          <a:lstStyle>
            <a:lvl1pPr marL="0" indent="0" algn="l" defTabSz="914400" rtl="0" eaLnBrk="1" latinLnBrk="0" hangingPunct="1">
              <a:buNone/>
              <a:defRPr lang="en-AU" sz="2400" b="0" i="1" kern="1200" spc="10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6" name="Picture 5">
            <a:extLst>
              <a:ext uri="{FF2B5EF4-FFF2-40B4-BE49-F238E27FC236}">
                <a16:creationId xmlns:a16="http://schemas.microsoft.com/office/drawing/2014/main" id="{E1E9985C-BD28-4050-B619-0977E82CB5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142823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1">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92765" y="3883167"/>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492765" y="4618381"/>
            <a:ext cx="4460865" cy="597059"/>
          </a:xfrm>
          <a:prstGeom prst="rect">
            <a:avLst/>
          </a:prstGeom>
        </p:spPr>
        <p:txBody>
          <a:bodyPr>
            <a:normAutofit/>
          </a:bodyPr>
          <a:lstStyle>
            <a:lvl1pPr marL="0" indent="0" algn="l" defTabSz="914400" rtl="0" eaLnBrk="1" latinLnBrk="0" hangingPunct="1">
              <a:buNone/>
              <a:defRPr lang="en-AU" sz="2400" b="0" i="1" kern="1200" spc="100" baseline="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6" name="Picture 5">
            <a:extLst>
              <a:ext uri="{FF2B5EF4-FFF2-40B4-BE49-F238E27FC236}">
                <a16:creationId xmlns:a16="http://schemas.microsoft.com/office/drawing/2014/main" id="{5A1570DE-9972-4566-A78C-6837B3F2C05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29145196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1">
    <p:bg>
      <p:bgPr>
        <a:solidFill>
          <a:schemeClr val="accent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7687"/>
          </a:xfrm>
          <a:prstGeom prst="rect">
            <a:avLst/>
          </a:prstGeom>
        </p:spPr>
      </p:pic>
      <p:sp>
        <p:nvSpPr>
          <p:cNvPr id="2" name="Title 1"/>
          <p:cNvSpPr>
            <a:spLocks noGrp="1"/>
          </p:cNvSpPr>
          <p:nvPr>
            <p:ph type="ctrTitle" hasCustomPrompt="1"/>
          </p:nvPr>
        </p:nvSpPr>
        <p:spPr>
          <a:xfrm>
            <a:off x="7249628" y="4535726"/>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7249628" y="5270940"/>
            <a:ext cx="4460865" cy="597059"/>
          </a:xfrm>
          <a:prstGeom prst="rect">
            <a:avLst/>
          </a:prstGeom>
        </p:spPr>
        <p:txBody>
          <a:bodyPr>
            <a:normAutofit/>
          </a:bodyPr>
          <a:lstStyle>
            <a:lvl1pPr marL="0" indent="0" algn="l" defTabSz="914400" rtl="0" eaLnBrk="1" latinLnBrk="0" hangingPunct="1">
              <a:buNone/>
              <a:defRPr lang="en-AU" sz="2400" b="0" i="1" kern="1200" spc="100" baseline="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7" name="Picture 6">
            <a:extLst>
              <a:ext uri="{FF2B5EF4-FFF2-40B4-BE49-F238E27FC236}">
                <a16:creationId xmlns:a16="http://schemas.microsoft.com/office/drawing/2014/main" id="{5211DA2B-60CE-473D-B9EE-257EF1A3B68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0542737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1">
    <p:bg>
      <p:bgPr>
        <a:solidFill>
          <a:srgbClr val="FDFDFD"/>
        </a:solidFill>
        <a:effectLst/>
      </p:bgPr>
    </p:bg>
    <p:spTree>
      <p:nvGrpSpPr>
        <p:cNvPr id="1" name=""/>
        <p:cNvGrpSpPr/>
        <p:nvPr/>
      </p:nvGrpSpPr>
      <p:grpSpPr>
        <a:xfrm>
          <a:off x="0" y="0"/>
          <a:ext cx="0" cy="0"/>
          <a:chOff x="0" y="0"/>
          <a:chExt cx="0" cy="0"/>
        </a:xfrm>
      </p:grpSpPr>
      <p:pic>
        <p:nvPicPr>
          <p:cNvPr id="8" name="Picture 7" descr="BG_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183125" y="2295692"/>
            <a:ext cx="4460865"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3" name="Subtitle 2"/>
          <p:cNvSpPr>
            <a:spLocks noGrp="1"/>
          </p:cNvSpPr>
          <p:nvPr>
            <p:ph type="subTitle" idx="1" hasCustomPrompt="1"/>
          </p:nvPr>
        </p:nvSpPr>
        <p:spPr>
          <a:xfrm>
            <a:off x="6183125" y="3742184"/>
            <a:ext cx="4460865"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21"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183125" y="4343129"/>
            <a:ext cx="4460865"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ED5265AA-F37E-4128-A2E8-FA761934EF88}"/>
              </a:ext>
            </a:extLst>
          </p:cNvPr>
          <p:cNvSpPr/>
          <p:nvPr userDrawn="1"/>
        </p:nvSpPr>
        <p:spPr>
          <a:xfrm>
            <a:off x="9857831"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7B1A871-B646-4D70-9DA8-F7C091FC46F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33189" y="6379067"/>
            <a:ext cx="2227258" cy="410872"/>
          </a:xfrm>
          <a:prstGeom prst="rect">
            <a:avLst/>
          </a:prstGeom>
        </p:spPr>
      </p:pic>
    </p:spTree>
    <p:extLst>
      <p:ext uri="{BB962C8B-B14F-4D97-AF65-F5344CB8AC3E}">
        <p14:creationId xmlns:p14="http://schemas.microsoft.com/office/powerpoint/2010/main" val="966900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91FAF-4620-3C41-A391-B707CDC86D1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
            <a:ext cx="9751512" cy="5721744"/>
          </a:xfrm>
          <a:prstGeom prst="rect">
            <a:avLst/>
          </a:prstGeom>
        </p:spPr>
      </p:pic>
      <p:sp>
        <p:nvSpPr>
          <p:cNvPr id="9" name="Title 1">
            <a:extLst>
              <a:ext uri="{FF2B5EF4-FFF2-40B4-BE49-F238E27FC236}">
                <a16:creationId xmlns:a16="http://schemas.microsoft.com/office/drawing/2014/main" id="{0044969D-B719-F34E-A0B2-9ADC39C2313D}"/>
              </a:ext>
            </a:extLst>
          </p:cNvPr>
          <p:cNvSpPr>
            <a:spLocks noGrp="1"/>
          </p:cNvSpPr>
          <p:nvPr>
            <p:ph type="ctrTitle" hasCustomPrompt="1"/>
          </p:nvPr>
        </p:nvSpPr>
        <p:spPr>
          <a:xfrm>
            <a:off x="5530594" y="3537658"/>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0" name="Subtitle 2">
            <a:extLst>
              <a:ext uri="{FF2B5EF4-FFF2-40B4-BE49-F238E27FC236}">
                <a16:creationId xmlns:a16="http://schemas.microsoft.com/office/drawing/2014/main" id="{A499F6ED-31CC-B64A-AE60-EF83BFD7B6E3}"/>
              </a:ext>
            </a:extLst>
          </p:cNvPr>
          <p:cNvSpPr>
            <a:spLocks noGrp="1"/>
          </p:cNvSpPr>
          <p:nvPr>
            <p:ph type="subTitle" idx="1" hasCustomPrompt="1"/>
          </p:nvPr>
        </p:nvSpPr>
        <p:spPr>
          <a:xfrm>
            <a:off x="5530594" y="4984150"/>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1" name="Content Placeholder 20">
            <a:extLst>
              <a:ext uri="{FF2B5EF4-FFF2-40B4-BE49-F238E27FC236}">
                <a16:creationId xmlns:a16="http://schemas.microsoft.com/office/drawing/2014/main" id="{D2D666D5-7EFA-6347-86CE-A6B4ECF12549}"/>
              </a:ext>
            </a:extLst>
          </p:cNvPr>
          <p:cNvSpPr>
            <a:spLocks noGrp="1"/>
          </p:cNvSpPr>
          <p:nvPr>
            <p:ph sz="quarter" idx="11" hasCustomPrompt="1"/>
          </p:nvPr>
        </p:nvSpPr>
        <p:spPr>
          <a:xfrm>
            <a:off x="5530594" y="5585095"/>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B695E60B-7BAD-4032-BDEE-BEA978B1138A}"/>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257929-481C-48F1-8B62-FF53C594CA9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6359700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0B76CA-E6CB-4E5D-869C-8296021B0465}"/>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2" name="Title Placeholder 1"/>
          <p:cNvSpPr>
            <a:spLocks noGrp="1"/>
          </p:cNvSpPr>
          <p:nvPr>
            <p:ph type="title"/>
          </p:nvPr>
        </p:nvSpPr>
        <p:spPr>
          <a:xfrm>
            <a:off x="442914" y="408463"/>
            <a:ext cx="9415461" cy="556738"/>
          </a:xfrm>
          <a:prstGeom prst="rect">
            <a:avLst/>
          </a:prstGeom>
        </p:spPr>
        <p:txBody>
          <a:bodyPr vert="horz" lIns="0" tIns="0" rIns="0" bIns="0" rtlCol="0" anchor="ctr">
            <a:noAutofit/>
          </a:bodyPr>
          <a:lstStyle/>
          <a:p>
            <a:r>
              <a:rPr lang="en-AU" noProof="0" dirty="0"/>
              <a:t>Slide title goes here</a:t>
            </a:r>
          </a:p>
        </p:txBody>
      </p:sp>
      <p:sp>
        <p:nvSpPr>
          <p:cNvPr id="13" name="TextBox 12"/>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4" name="Text Placeholder 3"/>
          <p:cNvSpPr>
            <a:spLocks noGrp="1"/>
          </p:cNvSpPr>
          <p:nvPr>
            <p:ph type="body" idx="1"/>
          </p:nvPr>
        </p:nvSpPr>
        <p:spPr>
          <a:xfrm>
            <a:off x="442913" y="1295400"/>
            <a:ext cx="11306175" cy="51780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394708072"/>
      </p:ext>
    </p:extLst>
  </p:cSld>
  <p:clrMap bg1="lt1" tx1="dk1" bg2="lt2" tx2="dk2" accent1="accent1" accent2="accent2" accent3="accent3" accent4="accent4" accent5="accent5" accent6="accent6" hlink="hlink" folHlink="folHlink"/>
  <p:sldLayoutIdLst>
    <p:sldLayoutId id="2147483697" r:id="rId1"/>
    <p:sldLayoutId id="2147483742" r:id="rId2"/>
    <p:sldLayoutId id="2147483743" r:id="rId3"/>
    <p:sldLayoutId id="2147483744" r:id="rId4"/>
    <p:sldLayoutId id="2147483738" r:id="rId5"/>
    <p:sldLayoutId id="2147483739" r:id="rId6"/>
    <p:sldLayoutId id="2147483741" r:id="rId7"/>
    <p:sldLayoutId id="2147483740" r:id="rId8"/>
    <p:sldLayoutId id="2147483727" r:id="rId9"/>
    <p:sldLayoutId id="2147483728" r:id="rId10"/>
    <p:sldLayoutId id="2147483707" r:id="rId11"/>
    <p:sldLayoutId id="2147483708" r:id="rId12"/>
    <p:sldLayoutId id="2147483711" r:id="rId13"/>
    <p:sldLayoutId id="2147483731" r:id="rId14"/>
    <p:sldLayoutId id="2147483710" r:id="rId15"/>
    <p:sldLayoutId id="2147483713" r:id="rId16"/>
    <p:sldLayoutId id="2147483714" r:id="rId17"/>
    <p:sldLayoutId id="2147483729" r:id="rId18"/>
    <p:sldLayoutId id="2147483732" r:id="rId19"/>
    <p:sldLayoutId id="2147483733" r:id="rId20"/>
    <p:sldLayoutId id="2147483735" r:id="rId21"/>
    <p:sldLayoutId id="2147483734" r:id="rId22"/>
    <p:sldLayoutId id="2147483721" r:id="rId23"/>
    <p:sldLayoutId id="2147483736" r:id="rId24"/>
    <p:sldLayoutId id="2147483730" r:id="rId25"/>
    <p:sldLayoutId id="2147483719" r:id="rId26"/>
    <p:sldLayoutId id="2147483716" r:id="rId27"/>
    <p:sldLayoutId id="2147483717" r:id="rId28"/>
    <p:sldLayoutId id="2147483718" r:id="rId29"/>
  </p:sldLayoutIdLst>
  <p:transition>
    <p:fade/>
  </p:transition>
  <p:txStyles>
    <p:title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p:titleStyle>
    <p:body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79">
          <p15:clr>
            <a:srgbClr val="F26B43"/>
          </p15:clr>
        </p15:guide>
        <p15:guide id="5" pos="1980" userDrawn="1">
          <p15:clr>
            <a:srgbClr val="F26B43"/>
          </p15:clr>
        </p15:guide>
        <p15:guide id="6" pos="3784">
          <p15:clr>
            <a:srgbClr val="F26B43"/>
          </p15:clr>
        </p15:guide>
        <p15:guide id="7" pos="3896">
          <p15:clr>
            <a:srgbClr val="F26B43"/>
          </p15:clr>
        </p15:guide>
        <p15:guide id="8" pos="5586" userDrawn="1">
          <p15:clr>
            <a:srgbClr val="F26B43"/>
          </p15:clr>
        </p15:guide>
        <p15:guide id="9" pos="5700" userDrawn="1">
          <p15:clr>
            <a:srgbClr val="F26B43"/>
          </p15:clr>
        </p15:guide>
        <p15:guide id="12" pos="7401" userDrawn="1">
          <p15:clr>
            <a:srgbClr val="F26B43"/>
          </p15:clr>
        </p15:guide>
        <p15:guide id="13" pos="209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www.greenschemesnc.com/files/122316822.pdf" TargetMode="External"/><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mountaingoatsoftware.com/tools/project-success-sliders" TargetMode="External"/><Relationship Id="rId2" Type="http://schemas.openxmlformats.org/officeDocument/2006/relationships/hyperlink" Target="http://www.amazon.com/exec/obidos/ASIN/%200130094862/mountaingoats-20"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agilealliance.org/wp-content/uploads/2016/01/Agile-Risk-Management-Agile-2012.pdf" TargetMode="External"/><Relationship Id="rId2" Type="http://schemas.openxmlformats.org/officeDocument/2006/relationships/image" Target="../media/image26.gif"/><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stormz.me/en/blog/stormz-games-product-box1" TargetMode="External"/><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productfolio.com/what-are-acceptance-criteria/" TargetMode="External"/><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www.plutora.com/blog/value-stream-mapping" TargetMode="External"/><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websequencediagrams.com/"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wallstreetmojo.com/cost-benefit-analysis/" TargetMode="External"/><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hyperlink" Target="https://www.ba-guru.com/system-context-diagram-example/" TargetMode="External"/><Relationship Id="rId1" Type="http://schemas.openxmlformats.org/officeDocument/2006/relationships/slideLayout" Target="../slideLayouts/slideLayout16.xml"/><Relationship Id="rId4" Type="http://schemas.openxmlformats.org/officeDocument/2006/relationships/hyperlink" Target="https://www.sciencedirect.com/topics/computer-science/context-diagra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gilepainrelief.com/blog/definition-of-done-user-stories-acceptance-criteria.html" TargetMode="External"/><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BE49-CFCA-E448-98EE-32203AC44676}"/>
              </a:ext>
            </a:extLst>
          </p:cNvPr>
          <p:cNvSpPr>
            <a:spLocks noGrp="1"/>
          </p:cNvSpPr>
          <p:nvPr>
            <p:ph type="ctrTitle"/>
          </p:nvPr>
        </p:nvSpPr>
        <p:spPr>
          <a:xfrm>
            <a:off x="5530594" y="4147055"/>
            <a:ext cx="6149928" cy="609398"/>
          </a:xfrm>
        </p:spPr>
        <p:txBody>
          <a:bodyPr/>
          <a:lstStyle/>
          <a:p>
            <a:r>
              <a:rPr lang="en-US" dirty="0"/>
              <a:t>Facilitator Guide </a:t>
            </a:r>
          </a:p>
        </p:txBody>
      </p:sp>
      <p:sp>
        <p:nvSpPr>
          <p:cNvPr id="3" name="Subtitle 2">
            <a:extLst>
              <a:ext uri="{FF2B5EF4-FFF2-40B4-BE49-F238E27FC236}">
                <a16:creationId xmlns:a16="http://schemas.microsoft.com/office/drawing/2014/main" id="{AD863666-25D6-6F41-A555-95EA2B567777}"/>
              </a:ext>
            </a:extLst>
          </p:cNvPr>
          <p:cNvSpPr>
            <a:spLocks noGrp="1"/>
          </p:cNvSpPr>
          <p:nvPr>
            <p:ph type="subTitle" idx="1"/>
          </p:nvPr>
        </p:nvSpPr>
        <p:spPr/>
        <p:txBody>
          <a:bodyPr/>
          <a:lstStyle/>
          <a:p>
            <a:r>
              <a:rPr lang="en-US" dirty="0"/>
              <a:t>Concept Workshop</a:t>
            </a:r>
          </a:p>
        </p:txBody>
      </p:sp>
      <p:sp>
        <p:nvSpPr>
          <p:cNvPr id="4" name="Content Placeholder 3">
            <a:extLst>
              <a:ext uri="{FF2B5EF4-FFF2-40B4-BE49-F238E27FC236}">
                <a16:creationId xmlns:a16="http://schemas.microsoft.com/office/drawing/2014/main" id="{45F0411A-36CA-7D4A-B3E2-6491750DAA5D}"/>
              </a:ext>
            </a:extLst>
          </p:cNvPr>
          <p:cNvSpPr>
            <a:spLocks noGrp="1"/>
          </p:cNvSpPr>
          <p:nvPr>
            <p:ph sz="quarter" idx="11"/>
          </p:nvPr>
        </p:nvSpPr>
        <p:spPr/>
        <p:txBody>
          <a:bodyPr/>
          <a:lstStyle/>
          <a:p>
            <a:r>
              <a:rPr lang="en-US" dirty="0"/>
              <a:t>Version 1.0</a:t>
            </a:r>
          </a:p>
          <a:p>
            <a:r>
              <a:rPr lang="en-US" dirty="0"/>
              <a:t>Last modified by Mike Burns 2022-05-11</a:t>
            </a:r>
          </a:p>
        </p:txBody>
      </p:sp>
    </p:spTree>
    <p:extLst>
      <p:ext uri="{BB962C8B-B14F-4D97-AF65-F5344CB8AC3E}">
        <p14:creationId xmlns:p14="http://schemas.microsoft.com/office/powerpoint/2010/main" val="24923413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AA20-8E9E-4ABD-87D0-8503191A3B89}"/>
              </a:ext>
            </a:extLst>
          </p:cNvPr>
          <p:cNvSpPr>
            <a:spLocks noGrp="1"/>
          </p:cNvSpPr>
          <p:nvPr>
            <p:ph type="title"/>
          </p:nvPr>
        </p:nvSpPr>
        <p:spPr/>
        <p:txBody>
          <a:bodyPr/>
          <a:lstStyle/>
          <a:p>
            <a:r>
              <a:rPr lang="en-US" dirty="0"/>
              <a:t>Activities</a:t>
            </a:r>
            <a:endParaRPr lang="en-AU" dirty="0"/>
          </a:p>
        </p:txBody>
      </p:sp>
      <p:sp>
        <p:nvSpPr>
          <p:cNvPr id="3" name="Content Placeholder 2">
            <a:extLst>
              <a:ext uri="{FF2B5EF4-FFF2-40B4-BE49-F238E27FC236}">
                <a16:creationId xmlns:a16="http://schemas.microsoft.com/office/drawing/2014/main" id="{8ECAC502-A78D-44F2-971F-C82A3E210D94}"/>
              </a:ext>
            </a:extLst>
          </p:cNvPr>
          <p:cNvSpPr>
            <a:spLocks noGrp="1"/>
          </p:cNvSpPr>
          <p:nvPr>
            <p:ph idx="11"/>
          </p:nvPr>
        </p:nvSpPr>
        <p:spPr/>
        <p:txBody>
          <a:bodyPr>
            <a:normAutofit/>
          </a:bodyPr>
          <a:lstStyle/>
          <a:p>
            <a:r>
              <a:rPr lang="en-US" dirty="0"/>
              <a:t>Understand the background, problem or opportunity to be addressed by the work </a:t>
            </a:r>
          </a:p>
          <a:p>
            <a:r>
              <a:rPr lang="en-US" dirty="0"/>
              <a:t>Understand success criteria (time, costs, scope, quality, compliance) wishes (sliders)</a:t>
            </a:r>
          </a:p>
          <a:p>
            <a:r>
              <a:rPr lang="en-US" dirty="0"/>
              <a:t>Consider risks </a:t>
            </a:r>
          </a:p>
          <a:p>
            <a:r>
              <a:rPr lang="en-AU" dirty="0"/>
              <a:t>Scope of work (not requirements) based on internal and external customers of the solution </a:t>
            </a:r>
          </a:p>
          <a:p>
            <a:r>
              <a:rPr lang="en-AU" dirty="0"/>
              <a:t>Identify needs per customer, stakeholders, architecture, technical stack, lifecycle options and acceptance criteria of the work </a:t>
            </a:r>
          </a:p>
          <a:p>
            <a:r>
              <a:rPr lang="en-AU" dirty="0"/>
              <a:t>Focus on strategic alignment </a:t>
            </a:r>
          </a:p>
          <a:p>
            <a:r>
              <a:rPr lang="en-AU" dirty="0"/>
              <a:t>Cost-benefit analysis is the analysis of the cost-effectiveness of different alternatives in order to see whether the benefits outweigh the costs.</a:t>
            </a:r>
          </a:p>
        </p:txBody>
      </p:sp>
      <p:sp>
        <p:nvSpPr>
          <p:cNvPr id="4" name="Content Placeholder 3">
            <a:extLst>
              <a:ext uri="{FF2B5EF4-FFF2-40B4-BE49-F238E27FC236}">
                <a16:creationId xmlns:a16="http://schemas.microsoft.com/office/drawing/2014/main" id="{5BD9FCEB-A6A6-46DF-82F0-2EB2CF2B3218}"/>
              </a:ext>
            </a:extLst>
          </p:cNvPr>
          <p:cNvSpPr>
            <a:spLocks noGrp="1"/>
          </p:cNvSpPr>
          <p:nvPr>
            <p:ph idx="12"/>
          </p:nvPr>
        </p:nvSpPr>
        <p:spPr/>
        <p:txBody>
          <a:bodyPr>
            <a:normAutofit fontScale="92500" lnSpcReduction="10000"/>
          </a:bodyPr>
          <a:lstStyle/>
          <a:p>
            <a:r>
              <a:rPr lang="en-US" dirty="0"/>
              <a:t>Invention – possible ways to implement the solution </a:t>
            </a:r>
          </a:p>
          <a:p>
            <a:r>
              <a:rPr lang="en-US" dirty="0"/>
              <a:t>Consideration of new development, reuse, repurposing </a:t>
            </a:r>
          </a:p>
          <a:p>
            <a:r>
              <a:rPr lang="en-US" dirty="0"/>
              <a:t>Consideration of engagement models – in-house / outsourced / COTS </a:t>
            </a:r>
          </a:p>
          <a:p>
            <a:r>
              <a:rPr lang="en-US" dirty="0"/>
              <a:t>Understanding of MMF, MVP, and long-term versus short term goals </a:t>
            </a:r>
          </a:p>
          <a:p>
            <a:r>
              <a:rPr lang="en-US" dirty="0"/>
              <a:t>High level features, requirements, non-functional attributes </a:t>
            </a:r>
          </a:p>
          <a:p>
            <a:r>
              <a:rPr lang="en-US" dirty="0"/>
              <a:t>High level design, architecture  </a:t>
            </a:r>
          </a:p>
          <a:p>
            <a:r>
              <a:rPr lang="en-US" dirty="0"/>
              <a:t>Cost/benefit analysis </a:t>
            </a:r>
          </a:p>
          <a:p>
            <a:r>
              <a:rPr lang="en-US" dirty="0"/>
              <a:t>Draft delivery plan - in alignment with other current or future delivery work </a:t>
            </a:r>
          </a:p>
          <a:p>
            <a:r>
              <a:rPr lang="en-US" dirty="0"/>
              <a:t>Communications plan </a:t>
            </a:r>
          </a:p>
          <a:p>
            <a:r>
              <a:rPr lang="en-US" dirty="0"/>
              <a:t>Deployment plan </a:t>
            </a:r>
          </a:p>
        </p:txBody>
      </p:sp>
    </p:spTree>
    <p:extLst>
      <p:ext uri="{BB962C8B-B14F-4D97-AF65-F5344CB8AC3E}">
        <p14:creationId xmlns:p14="http://schemas.microsoft.com/office/powerpoint/2010/main" val="18872449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3E69-9C88-406A-8E94-BA6793B3B766}"/>
              </a:ext>
            </a:extLst>
          </p:cNvPr>
          <p:cNvSpPr>
            <a:spLocks noGrp="1"/>
          </p:cNvSpPr>
          <p:nvPr>
            <p:ph type="title"/>
          </p:nvPr>
        </p:nvSpPr>
        <p:spPr>
          <a:xfrm>
            <a:off x="442914" y="408463"/>
            <a:ext cx="9415461" cy="556738"/>
          </a:xfrm>
        </p:spPr>
        <p:txBody>
          <a:bodyPr/>
          <a:lstStyle/>
          <a:p>
            <a:r>
              <a:rPr lang="en-AU" dirty="0"/>
              <a:t>Who is involved?</a:t>
            </a:r>
          </a:p>
        </p:txBody>
      </p:sp>
      <p:sp>
        <p:nvSpPr>
          <p:cNvPr id="3" name="Content Placeholder 2">
            <a:extLst>
              <a:ext uri="{FF2B5EF4-FFF2-40B4-BE49-F238E27FC236}">
                <a16:creationId xmlns:a16="http://schemas.microsoft.com/office/drawing/2014/main" id="{E2E9A2E5-A468-4190-BC21-4856E405A94F}"/>
              </a:ext>
            </a:extLst>
          </p:cNvPr>
          <p:cNvSpPr>
            <a:spLocks noGrp="1"/>
          </p:cNvSpPr>
          <p:nvPr>
            <p:ph idx="11"/>
          </p:nvPr>
        </p:nvSpPr>
        <p:spPr>
          <a:xfrm>
            <a:off x="442913" y="1303312"/>
            <a:ext cx="11306175" cy="4560941"/>
          </a:xfrm>
        </p:spPr>
        <p:txBody>
          <a:bodyPr/>
          <a:lstStyle/>
          <a:p>
            <a:r>
              <a:rPr lang="en-AU" dirty="0"/>
              <a:t>Portfolio management team</a:t>
            </a:r>
          </a:p>
          <a:p>
            <a:r>
              <a:rPr lang="en-AU" dirty="0"/>
              <a:t>Product Manager</a:t>
            </a:r>
          </a:p>
          <a:p>
            <a:r>
              <a:rPr lang="en-AU" dirty="0"/>
              <a:t>Project Manager</a:t>
            </a:r>
          </a:p>
          <a:p>
            <a:r>
              <a:rPr lang="en-AU" dirty="0"/>
              <a:t>Skill Set Representatives</a:t>
            </a:r>
          </a:p>
          <a:p>
            <a:r>
              <a:rPr lang="en-AU" dirty="0"/>
              <a:t>Regulators</a:t>
            </a:r>
          </a:p>
          <a:p>
            <a:r>
              <a:rPr lang="en-AU" dirty="0"/>
              <a:t>Audit/Compliance</a:t>
            </a:r>
          </a:p>
          <a:p>
            <a:r>
              <a:rPr lang="en-AU" dirty="0"/>
              <a:t>Internal BU</a:t>
            </a:r>
          </a:p>
          <a:p>
            <a:r>
              <a:rPr lang="en-AU" dirty="0"/>
              <a:t>Organisational Change Manager (OCM)</a:t>
            </a:r>
          </a:p>
          <a:p>
            <a:r>
              <a:rPr lang="en-AU" dirty="0"/>
              <a:t>Configuration Item Manager (CIM)</a:t>
            </a:r>
          </a:p>
        </p:txBody>
      </p:sp>
    </p:spTree>
    <p:extLst>
      <p:ext uri="{BB962C8B-B14F-4D97-AF65-F5344CB8AC3E}">
        <p14:creationId xmlns:p14="http://schemas.microsoft.com/office/powerpoint/2010/main" val="28433005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AA20-8E9E-4ABD-87D0-8503191A3B89}"/>
              </a:ext>
            </a:extLst>
          </p:cNvPr>
          <p:cNvSpPr>
            <a:spLocks noGrp="1"/>
          </p:cNvSpPr>
          <p:nvPr>
            <p:ph type="title"/>
          </p:nvPr>
        </p:nvSpPr>
        <p:spPr/>
        <p:txBody>
          <a:bodyPr/>
          <a:lstStyle/>
          <a:p>
            <a:r>
              <a:rPr lang="en-US" dirty="0"/>
              <a:t>Questions</a:t>
            </a:r>
            <a:endParaRPr lang="en-AU" dirty="0"/>
          </a:p>
        </p:txBody>
      </p:sp>
      <p:sp>
        <p:nvSpPr>
          <p:cNvPr id="3" name="Content Placeholder 2">
            <a:extLst>
              <a:ext uri="{FF2B5EF4-FFF2-40B4-BE49-F238E27FC236}">
                <a16:creationId xmlns:a16="http://schemas.microsoft.com/office/drawing/2014/main" id="{8ECAC502-A78D-44F2-971F-C82A3E210D94}"/>
              </a:ext>
            </a:extLst>
          </p:cNvPr>
          <p:cNvSpPr>
            <a:spLocks noGrp="1"/>
          </p:cNvSpPr>
          <p:nvPr>
            <p:ph idx="11"/>
          </p:nvPr>
        </p:nvSpPr>
        <p:spPr/>
        <p:txBody>
          <a:bodyPr>
            <a:normAutofit/>
          </a:bodyPr>
          <a:lstStyle/>
          <a:p>
            <a:r>
              <a:rPr lang="en-US" dirty="0"/>
              <a:t>What problem are we solving? </a:t>
            </a:r>
          </a:p>
          <a:p>
            <a:r>
              <a:rPr lang="en-US" dirty="0"/>
              <a:t>What are we </a:t>
            </a:r>
            <a:r>
              <a:rPr lang="en-US" u="sng" dirty="0"/>
              <a:t>not</a:t>
            </a:r>
            <a:r>
              <a:rPr lang="en-US" dirty="0"/>
              <a:t> solving? </a:t>
            </a:r>
          </a:p>
          <a:p>
            <a:r>
              <a:rPr lang="en-AU" dirty="0"/>
              <a:t>What is definitely included? </a:t>
            </a:r>
          </a:p>
          <a:p>
            <a:r>
              <a:rPr lang="en-AU" dirty="0"/>
              <a:t>What is definitely not included?</a:t>
            </a:r>
          </a:p>
          <a:p>
            <a:r>
              <a:rPr lang="en-AU" dirty="0"/>
              <a:t>How does this align to our strategy?</a:t>
            </a:r>
          </a:p>
          <a:p>
            <a:r>
              <a:rPr lang="en-AU" dirty="0"/>
              <a:t>What is acceptable? </a:t>
            </a:r>
          </a:p>
          <a:p>
            <a:r>
              <a:rPr lang="en-AU" dirty="0"/>
              <a:t>Do we have all the right people involved?</a:t>
            </a:r>
          </a:p>
          <a:p>
            <a:r>
              <a:rPr lang="en-AU" dirty="0"/>
              <a:t>Where does the value flow from/to?</a:t>
            </a:r>
          </a:p>
          <a:p>
            <a:r>
              <a:rPr lang="en-AU" dirty="0"/>
              <a:t>What is the order of things?</a:t>
            </a:r>
          </a:p>
          <a:p>
            <a:pPr marL="0" indent="0">
              <a:buNone/>
            </a:pPr>
            <a:endParaRPr lang="en-US" dirty="0"/>
          </a:p>
        </p:txBody>
      </p:sp>
      <p:sp>
        <p:nvSpPr>
          <p:cNvPr id="4" name="Content Placeholder 3">
            <a:extLst>
              <a:ext uri="{FF2B5EF4-FFF2-40B4-BE49-F238E27FC236}">
                <a16:creationId xmlns:a16="http://schemas.microsoft.com/office/drawing/2014/main" id="{5BD9FCEB-A6A6-46DF-82F0-2EB2CF2B3218}"/>
              </a:ext>
            </a:extLst>
          </p:cNvPr>
          <p:cNvSpPr>
            <a:spLocks noGrp="1"/>
          </p:cNvSpPr>
          <p:nvPr>
            <p:ph idx="12"/>
          </p:nvPr>
        </p:nvSpPr>
        <p:spPr/>
        <p:txBody>
          <a:bodyPr>
            <a:normAutofit/>
          </a:bodyPr>
          <a:lstStyle/>
          <a:p>
            <a:r>
              <a:rPr lang="en-US" dirty="0"/>
              <a:t>What options do we have?</a:t>
            </a:r>
          </a:p>
          <a:p>
            <a:r>
              <a:rPr lang="en-US" dirty="0"/>
              <a:t>What do we already have that might solve this? Or almost solve it?</a:t>
            </a:r>
          </a:p>
          <a:p>
            <a:r>
              <a:rPr lang="en-US" dirty="0"/>
              <a:t>Do we have to do this work? Or can we buy it or outsource it? </a:t>
            </a:r>
          </a:p>
          <a:p>
            <a:r>
              <a:rPr lang="en-US" dirty="0"/>
              <a:t>What is the minimum that we need to do? Now? Later? </a:t>
            </a:r>
          </a:p>
          <a:p>
            <a:r>
              <a:rPr lang="en-US" dirty="0"/>
              <a:t>What are the non-functional attributes of the solution? </a:t>
            </a:r>
          </a:p>
          <a:p>
            <a:r>
              <a:rPr lang="en-US" dirty="0"/>
              <a:t>What are the features? </a:t>
            </a:r>
          </a:p>
          <a:p>
            <a:r>
              <a:rPr lang="en-US" dirty="0"/>
              <a:t>What is the architecture? </a:t>
            </a:r>
          </a:p>
          <a:p>
            <a:r>
              <a:rPr lang="en-US" dirty="0"/>
              <a:t>Is this worth doing? </a:t>
            </a:r>
          </a:p>
          <a:p>
            <a:r>
              <a:rPr lang="en-US" dirty="0"/>
              <a:t>How will we deliver it? </a:t>
            </a:r>
          </a:p>
          <a:p>
            <a:r>
              <a:rPr lang="en-US" dirty="0"/>
              <a:t>Who needs to know about it?</a:t>
            </a:r>
          </a:p>
        </p:txBody>
      </p:sp>
    </p:spTree>
    <p:extLst>
      <p:ext uri="{BB962C8B-B14F-4D97-AF65-F5344CB8AC3E}">
        <p14:creationId xmlns:p14="http://schemas.microsoft.com/office/powerpoint/2010/main" val="9092306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9EBB-7CA7-46AA-801E-5BB4C6F244FA}"/>
              </a:ext>
            </a:extLst>
          </p:cNvPr>
          <p:cNvSpPr>
            <a:spLocks noGrp="1"/>
          </p:cNvSpPr>
          <p:nvPr>
            <p:ph type="title"/>
          </p:nvPr>
        </p:nvSpPr>
        <p:spPr/>
        <p:txBody>
          <a:bodyPr/>
          <a:lstStyle/>
          <a:p>
            <a:r>
              <a:rPr lang="en-AU" dirty="0"/>
              <a:t>Approval To Proceed</a:t>
            </a:r>
          </a:p>
        </p:txBody>
      </p:sp>
      <p:sp>
        <p:nvSpPr>
          <p:cNvPr id="3" name="Content Placeholder 2">
            <a:extLst>
              <a:ext uri="{FF2B5EF4-FFF2-40B4-BE49-F238E27FC236}">
                <a16:creationId xmlns:a16="http://schemas.microsoft.com/office/drawing/2014/main" id="{7274AB1D-3EA7-40DA-8BA1-F606F724968E}"/>
              </a:ext>
            </a:extLst>
          </p:cNvPr>
          <p:cNvSpPr>
            <a:spLocks noGrp="1"/>
          </p:cNvSpPr>
          <p:nvPr>
            <p:ph idx="11"/>
          </p:nvPr>
        </p:nvSpPr>
        <p:spPr/>
        <p:txBody>
          <a:bodyPr/>
          <a:lstStyle/>
          <a:p>
            <a:pPr marL="0" indent="0">
              <a:buNone/>
            </a:pPr>
            <a:r>
              <a:rPr lang="en-AU" dirty="0"/>
              <a:t>It is important to go back to the owner of the work, to ensure that the size of the work, and the planned approach, are acceptable.</a:t>
            </a:r>
          </a:p>
          <a:p>
            <a:pPr marL="0" indent="0">
              <a:buNone/>
            </a:pPr>
            <a:endParaRPr lang="en-AU" dirty="0"/>
          </a:p>
          <a:p>
            <a:pPr marL="0" indent="0">
              <a:buNone/>
            </a:pPr>
            <a:r>
              <a:rPr lang="en-AU" dirty="0"/>
              <a:t>The sponsor will agree that the team should move into the Initiate phase and invest time in building this solution, or may park or cancel the initiative. </a:t>
            </a:r>
          </a:p>
        </p:txBody>
      </p:sp>
    </p:spTree>
    <p:extLst>
      <p:ext uri="{BB962C8B-B14F-4D97-AF65-F5344CB8AC3E}">
        <p14:creationId xmlns:p14="http://schemas.microsoft.com/office/powerpoint/2010/main" val="22967751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Outputs</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a:bodyPr>
          <a:lstStyle/>
          <a:p>
            <a:endParaRPr lang="en-AU" dirty="0"/>
          </a:p>
        </p:txBody>
      </p:sp>
    </p:spTree>
    <p:extLst>
      <p:ext uri="{BB962C8B-B14F-4D97-AF65-F5344CB8AC3E}">
        <p14:creationId xmlns:p14="http://schemas.microsoft.com/office/powerpoint/2010/main" val="28075875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4D72-943E-4777-928F-DB5E5941D7E1}"/>
              </a:ext>
            </a:extLst>
          </p:cNvPr>
          <p:cNvSpPr>
            <a:spLocks noGrp="1"/>
          </p:cNvSpPr>
          <p:nvPr>
            <p:ph type="title"/>
          </p:nvPr>
        </p:nvSpPr>
        <p:spPr/>
        <p:txBody>
          <a:bodyPr/>
          <a:lstStyle/>
          <a:p>
            <a:r>
              <a:rPr lang="en-AU" dirty="0"/>
              <a:t>Deliverables</a:t>
            </a:r>
          </a:p>
        </p:txBody>
      </p:sp>
      <p:sp>
        <p:nvSpPr>
          <p:cNvPr id="3" name="Content Placeholder 2">
            <a:extLst>
              <a:ext uri="{FF2B5EF4-FFF2-40B4-BE49-F238E27FC236}">
                <a16:creationId xmlns:a16="http://schemas.microsoft.com/office/drawing/2014/main" id="{75279B83-28FD-4292-9989-89FDDC6459F4}"/>
              </a:ext>
            </a:extLst>
          </p:cNvPr>
          <p:cNvSpPr>
            <a:spLocks noGrp="1"/>
          </p:cNvSpPr>
          <p:nvPr>
            <p:ph idx="11"/>
          </p:nvPr>
        </p:nvSpPr>
        <p:spPr/>
        <p:txBody>
          <a:bodyPr>
            <a:normAutofit/>
          </a:bodyPr>
          <a:lstStyle/>
          <a:p>
            <a:r>
              <a:rPr lang="en-US" dirty="0"/>
              <a:t>Project Charter/Canvas (context, RAIDS, cost / benefit analysis, lifecycle choice) </a:t>
            </a:r>
          </a:p>
          <a:p>
            <a:r>
              <a:rPr lang="en-US" dirty="0"/>
              <a:t>Success criteria (dates/scope/costs) </a:t>
            </a:r>
          </a:p>
          <a:p>
            <a:r>
              <a:rPr lang="en-US" dirty="0"/>
              <a:t>High level definition of done </a:t>
            </a:r>
          </a:p>
          <a:p>
            <a:r>
              <a:rPr lang="en-US" dirty="0"/>
              <a:t>High level technical design </a:t>
            </a:r>
          </a:p>
          <a:p>
            <a:r>
              <a:rPr lang="en-US" dirty="0"/>
              <a:t>High level test strategy </a:t>
            </a:r>
          </a:p>
          <a:p>
            <a:r>
              <a:rPr lang="en-US" dirty="0"/>
              <a:t>Scope matrix </a:t>
            </a:r>
          </a:p>
          <a:p>
            <a:r>
              <a:rPr lang="en-US" dirty="0"/>
              <a:t>Stakeholder matrix </a:t>
            </a:r>
          </a:p>
          <a:p>
            <a:r>
              <a:rPr lang="en-US" dirty="0"/>
              <a:t>Risk matrix </a:t>
            </a:r>
          </a:p>
          <a:p>
            <a:r>
              <a:rPr lang="en-US" dirty="0"/>
              <a:t>Regulatory engagement model </a:t>
            </a:r>
          </a:p>
          <a:p>
            <a:r>
              <a:rPr lang="en-US" dirty="0"/>
              <a:t>Infrastructure delivery indicative timelines </a:t>
            </a:r>
          </a:p>
          <a:p>
            <a:r>
              <a:rPr lang="en-US" dirty="0"/>
              <a:t>Support and maintenance handover requirements </a:t>
            </a:r>
          </a:p>
          <a:p>
            <a:r>
              <a:rPr lang="en-US" dirty="0"/>
              <a:t>Alignment with other Business Unit release timetables </a:t>
            </a:r>
          </a:p>
        </p:txBody>
      </p:sp>
    </p:spTree>
    <p:extLst>
      <p:ext uri="{BB962C8B-B14F-4D97-AF65-F5344CB8AC3E}">
        <p14:creationId xmlns:p14="http://schemas.microsoft.com/office/powerpoint/2010/main" val="3639721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13B22-099A-4C4D-9975-026B92FDAE6F}"/>
              </a:ext>
            </a:extLst>
          </p:cNvPr>
          <p:cNvSpPr>
            <a:spLocks noGrp="1"/>
          </p:cNvSpPr>
          <p:nvPr>
            <p:ph type="ctrTitle"/>
          </p:nvPr>
        </p:nvSpPr>
        <p:spPr>
          <a:xfrm>
            <a:off x="442913" y="1248225"/>
            <a:ext cx="5741987" cy="1218795"/>
          </a:xfrm>
        </p:spPr>
        <p:txBody>
          <a:bodyPr/>
          <a:lstStyle/>
          <a:p>
            <a:r>
              <a:rPr lang="en-AU" dirty="0"/>
              <a:t>Supporting Tools and Techniques</a:t>
            </a:r>
          </a:p>
        </p:txBody>
      </p:sp>
      <p:sp>
        <p:nvSpPr>
          <p:cNvPr id="5" name="Subtitle 4">
            <a:extLst>
              <a:ext uri="{FF2B5EF4-FFF2-40B4-BE49-F238E27FC236}">
                <a16:creationId xmlns:a16="http://schemas.microsoft.com/office/drawing/2014/main" id="{9774524A-5917-45AB-B34A-984C8AE121AD}"/>
              </a:ext>
            </a:extLst>
          </p:cNvPr>
          <p:cNvSpPr>
            <a:spLocks noGrp="1"/>
          </p:cNvSpPr>
          <p:nvPr>
            <p:ph type="subTitle" idx="1"/>
          </p:nvPr>
        </p:nvSpPr>
        <p:spPr/>
        <p:txBody>
          <a:bodyPr>
            <a:normAutofit fontScale="92500"/>
          </a:bodyPr>
          <a:lstStyle/>
          <a:p>
            <a:r>
              <a:rPr lang="en-AU" dirty="0"/>
              <a:t>Examples of tools and techniques to support you during the Initiate workshop, and throughout Initiate phase.</a:t>
            </a:r>
          </a:p>
        </p:txBody>
      </p:sp>
    </p:spTree>
    <p:extLst>
      <p:ext uri="{BB962C8B-B14F-4D97-AF65-F5344CB8AC3E}">
        <p14:creationId xmlns:p14="http://schemas.microsoft.com/office/powerpoint/2010/main" val="40527504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Focusing Question </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p:txBody>
          <a:bodyPr>
            <a:normAutofit/>
          </a:bodyPr>
          <a:lstStyle/>
          <a:p>
            <a:pPr marL="0" indent="0">
              <a:buNone/>
            </a:pPr>
            <a:r>
              <a:rPr lang="en-AU" dirty="0"/>
              <a:t>The focus question should:</a:t>
            </a:r>
          </a:p>
          <a:p>
            <a:r>
              <a:rPr lang="en-AU" dirty="0"/>
              <a:t>be an open-ended question</a:t>
            </a:r>
          </a:p>
          <a:p>
            <a:r>
              <a:rPr lang="en-AU" dirty="0"/>
              <a:t>draw out many specific responses from each person</a:t>
            </a:r>
          </a:p>
          <a:p>
            <a:r>
              <a:rPr lang="en-AU" dirty="0"/>
              <a:t>name the subject as specifically as possible</a:t>
            </a:r>
          </a:p>
          <a:p>
            <a:r>
              <a:rPr lang="en-AU" dirty="0"/>
              <a:t>identify the stakeholders (at least as “we”)</a:t>
            </a:r>
          </a:p>
          <a:p>
            <a:r>
              <a:rPr lang="en-AU" dirty="0"/>
              <a:t>identify the time frame (if relevant)</a:t>
            </a:r>
          </a:p>
          <a:p>
            <a:r>
              <a:rPr lang="en-AU" dirty="0"/>
              <a:t>be simple and clear enough for the participants to answer with a minimum of explanation</a:t>
            </a:r>
          </a:p>
          <a:p>
            <a:pPr marL="0" indent="0">
              <a:buNone/>
            </a:pPr>
            <a:endParaRPr lang="en-AU" dirty="0"/>
          </a:p>
          <a:p>
            <a:pPr marL="0" indent="0" algn="ctr">
              <a:buNone/>
            </a:pPr>
            <a:r>
              <a:rPr lang="en-AU" i="1" dirty="0"/>
              <a:t>“What’s the ONE Thing I can do such that by doing it everything else will be easier or unnecessary?”</a:t>
            </a:r>
            <a:endParaRPr lang="en-AU" dirty="0"/>
          </a:p>
        </p:txBody>
      </p:sp>
      <p:pic>
        <p:nvPicPr>
          <p:cNvPr id="4" name="Picture 3">
            <a:extLst>
              <a:ext uri="{FF2B5EF4-FFF2-40B4-BE49-F238E27FC236}">
                <a16:creationId xmlns:a16="http://schemas.microsoft.com/office/drawing/2014/main" id="{3AC9D716-246F-4127-B167-450FEC4D1FCF}"/>
              </a:ext>
            </a:extLst>
          </p:cNvPr>
          <p:cNvPicPr>
            <a:picLocks noChangeAspect="1"/>
          </p:cNvPicPr>
          <p:nvPr/>
        </p:nvPicPr>
        <p:blipFill rotWithShape="1">
          <a:blip r:embed="rId2"/>
          <a:srcRect t="9811"/>
          <a:stretch/>
        </p:blipFill>
        <p:spPr>
          <a:xfrm>
            <a:off x="6096000" y="1396591"/>
            <a:ext cx="5325218" cy="4467662"/>
          </a:xfrm>
          <a:prstGeom prst="rect">
            <a:avLst/>
          </a:prstGeom>
        </p:spPr>
      </p:pic>
      <p:sp>
        <p:nvSpPr>
          <p:cNvPr id="5" name="Rectangle 4">
            <a:extLst>
              <a:ext uri="{FF2B5EF4-FFF2-40B4-BE49-F238E27FC236}">
                <a16:creationId xmlns:a16="http://schemas.microsoft.com/office/drawing/2014/main" id="{A1345B25-FF0E-4CA0-BF18-9F6FB3190189}"/>
              </a:ext>
            </a:extLst>
          </p:cNvPr>
          <p:cNvSpPr/>
          <p:nvPr/>
        </p:nvSpPr>
        <p:spPr>
          <a:xfrm>
            <a:off x="7732173" y="6449537"/>
            <a:ext cx="4252404" cy="261610"/>
          </a:xfrm>
          <a:prstGeom prst="rect">
            <a:avLst/>
          </a:prstGeom>
        </p:spPr>
        <p:txBody>
          <a:bodyPr wrap="square">
            <a:spAutoFit/>
          </a:bodyPr>
          <a:lstStyle/>
          <a:p>
            <a:pPr algn="r"/>
            <a:r>
              <a:rPr lang="en-AU" sz="1100" dirty="0">
                <a:hlinkClick r:id="rId3"/>
              </a:rPr>
              <a:t>http://www.greenschemesnc.com/files/122316822.pdf</a:t>
            </a:r>
            <a:r>
              <a:rPr lang="en-AU" sz="1100" dirty="0"/>
              <a:t> </a:t>
            </a:r>
          </a:p>
        </p:txBody>
      </p:sp>
    </p:spTree>
    <p:extLst>
      <p:ext uri="{BB962C8B-B14F-4D97-AF65-F5344CB8AC3E}">
        <p14:creationId xmlns:p14="http://schemas.microsoft.com/office/powerpoint/2010/main" val="24830717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E982-1D98-4C3D-9339-08966F96D884}"/>
              </a:ext>
            </a:extLst>
          </p:cNvPr>
          <p:cNvSpPr>
            <a:spLocks noGrp="1"/>
          </p:cNvSpPr>
          <p:nvPr>
            <p:ph type="title"/>
          </p:nvPr>
        </p:nvSpPr>
        <p:spPr/>
        <p:txBody>
          <a:bodyPr/>
          <a:lstStyle/>
          <a:p>
            <a:r>
              <a:rPr lang="en-AU" dirty="0"/>
              <a:t>Tools - Value Sliders </a:t>
            </a:r>
          </a:p>
        </p:txBody>
      </p:sp>
      <p:sp>
        <p:nvSpPr>
          <p:cNvPr id="37" name="Content Placeholder 36">
            <a:extLst>
              <a:ext uri="{FF2B5EF4-FFF2-40B4-BE49-F238E27FC236}">
                <a16:creationId xmlns:a16="http://schemas.microsoft.com/office/drawing/2014/main" id="{33062E92-5424-45CE-942C-CBA100227216}"/>
              </a:ext>
            </a:extLst>
          </p:cNvPr>
          <p:cNvSpPr>
            <a:spLocks noGrp="1"/>
          </p:cNvSpPr>
          <p:nvPr>
            <p:ph idx="11"/>
          </p:nvPr>
        </p:nvSpPr>
        <p:spPr>
          <a:xfrm>
            <a:off x="434356" y="1280853"/>
            <a:ext cx="4321756" cy="4560941"/>
          </a:xfrm>
        </p:spPr>
        <p:txBody>
          <a:bodyPr/>
          <a:lstStyle/>
          <a:p>
            <a:r>
              <a:rPr lang="en-AU" b="0" i="0" dirty="0">
                <a:solidFill>
                  <a:srgbClr val="4C4D52"/>
                </a:solidFill>
                <a:effectLst/>
                <a:latin typeface="interface"/>
              </a:rPr>
              <a:t>Project Success Sliders are a way for key project stakeholders or a product owner to convey their expectations to the team. </a:t>
            </a:r>
          </a:p>
          <a:p>
            <a:endParaRPr lang="en-AU" dirty="0">
              <a:solidFill>
                <a:srgbClr val="4C4D52"/>
              </a:solidFill>
              <a:latin typeface="interface"/>
            </a:endParaRPr>
          </a:p>
          <a:p>
            <a:r>
              <a:rPr lang="en-AU" b="0" i="0" dirty="0">
                <a:solidFill>
                  <a:srgbClr val="4C4D52"/>
                </a:solidFill>
                <a:effectLst/>
                <a:latin typeface="interface"/>
              </a:rPr>
              <a:t>Project success sliders were first described in the book </a:t>
            </a:r>
            <a:r>
              <a:rPr lang="en-AU" b="0" i="0" dirty="0">
                <a:solidFill>
                  <a:srgbClr val="4797EB"/>
                </a:solidFill>
                <a:effectLst/>
                <a:latin typeface="interface"/>
                <a:hlinkClick r:id="rId2"/>
              </a:rPr>
              <a:t>Radical Project Management by Rob </a:t>
            </a:r>
            <a:r>
              <a:rPr lang="en-AU" b="0" i="0" dirty="0" err="1">
                <a:solidFill>
                  <a:srgbClr val="4797EB"/>
                </a:solidFill>
                <a:effectLst/>
                <a:latin typeface="interface"/>
                <a:hlinkClick r:id="rId2"/>
              </a:rPr>
              <a:t>Thomsett</a:t>
            </a:r>
            <a:r>
              <a:rPr lang="en-AU" b="0" i="0" dirty="0">
                <a:solidFill>
                  <a:srgbClr val="4C4D52"/>
                </a:solidFill>
                <a:effectLst/>
                <a:latin typeface="interface"/>
              </a:rPr>
              <a:t>.</a:t>
            </a:r>
            <a:endParaRPr lang="en-AU" dirty="0"/>
          </a:p>
        </p:txBody>
      </p:sp>
      <p:graphicFrame>
        <p:nvGraphicFramePr>
          <p:cNvPr id="43" name="Table 42">
            <a:extLst>
              <a:ext uri="{FF2B5EF4-FFF2-40B4-BE49-F238E27FC236}">
                <a16:creationId xmlns:a16="http://schemas.microsoft.com/office/drawing/2014/main" id="{1ACB374C-53CD-424F-9C2D-6137331FAE38}"/>
              </a:ext>
            </a:extLst>
          </p:cNvPr>
          <p:cNvGraphicFramePr>
            <a:graphicFrameLocks noGrp="1"/>
          </p:cNvGraphicFramePr>
          <p:nvPr>
            <p:extLst>
              <p:ext uri="{D42A27DB-BD31-4B8C-83A1-F6EECF244321}">
                <p14:modId xmlns:p14="http://schemas.microsoft.com/office/powerpoint/2010/main" val="3500554225"/>
              </p:ext>
            </p:extLst>
          </p:nvPr>
        </p:nvGraphicFramePr>
        <p:xfrm>
          <a:off x="4891460" y="2193132"/>
          <a:ext cx="7120026" cy="2471736"/>
        </p:xfrm>
        <a:graphic>
          <a:graphicData uri="http://schemas.openxmlformats.org/drawingml/2006/table">
            <a:tbl>
              <a:tblPr firstRow="1" bandRow="1">
                <a:tableStyleId>{F2DE63D5-997A-4646-A377-4702673A728D}</a:tableStyleId>
              </a:tblPr>
              <a:tblGrid>
                <a:gridCol w="2637047">
                  <a:extLst>
                    <a:ext uri="{9D8B030D-6E8A-4147-A177-3AD203B41FA5}">
                      <a16:colId xmlns:a16="http://schemas.microsoft.com/office/drawing/2014/main" val="20000"/>
                    </a:ext>
                  </a:extLst>
                </a:gridCol>
                <a:gridCol w="4482979">
                  <a:extLst>
                    <a:ext uri="{9D8B030D-6E8A-4147-A177-3AD203B41FA5}">
                      <a16:colId xmlns:a16="http://schemas.microsoft.com/office/drawing/2014/main" val="20001"/>
                    </a:ext>
                  </a:extLst>
                </a:gridCol>
              </a:tblGrid>
              <a:tr h="518205">
                <a:tc>
                  <a:txBody>
                    <a:bodyPr/>
                    <a:lstStyle/>
                    <a:p>
                      <a:r>
                        <a:rPr lang="en-CA" sz="1800" dirty="0">
                          <a:solidFill>
                            <a:srgbClr val="FFFFFF"/>
                          </a:solidFill>
                        </a:rPr>
                        <a:t>Sliders</a:t>
                      </a:r>
                    </a:p>
                  </a:txBody>
                  <a:tcPr marL="91442" marR="91442" marT="45724" marB="45724" anchor="ctr"/>
                </a:tc>
                <a:tc>
                  <a:txBody>
                    <a:bodyPr/>
                    <a:lstStyle/>
                    <a:p>
                      <a:r>
                        <a:rPr lang="en-CA" sz="2000" dirty="0">
                          <a:solidFill>
                            <a:srgbClr val="FFFFFF"/>
                          </a:solidFill>
                        </a:rPr>
                        <a:t>Description</a:t>
                      </a:r>
                      <a:endParaRPr lang="en-CA" sz="1600" dirty="0">
                        <a:solidFill>
                          <a:srgbClr val="FFFFFF"/>
                        </a:solidFill>
                      </a:endParaRPr>
                    </a:p>
                  </a:txBody>
                  <a:tcPr marL="91442" marR="91442" marT="45724" marB="45724" anchor="ctr"/>
                </a:tc>
                <a:extLst>
                  <a:ext uri="{0D108BD9-81ED-4DB2-BD59-A6C34878D82A}">
                    <a16:rowId xmlns:a16="http://schemas.microsoft.com/office/drawing/2014/main" val="10000"/>
                  </a:ext>
                </a:extLst>
              </a:tr>
              <a:tr h="581811">
                <a:tc>
                  <a:txBody>
                    <a:bodyPr/>
                    <a:lstStyle/>
                    <a:p>
                      <a:endParaRPr lang="en-CA" sz="1800" dirty="0">
                        <a:solidFill>
                          <a:srgbClr val="262626"/>
                        </a:solidFill>
                      </a:endParaRPr>
                    </a:p>
                  </a:txBody>
                  <a:tcPr marL="91442" marR="91442" marT="72006" marB="72006" anchor="ctr"/>
                </a:tc>
                <a:tc>
                  <a:txBody>
                    <a:bodyPr/>
                    <a:lstStyle/>
                    <a:p>
                      <a:r>
                        <a:rPr lang="en-CA" sz="1800" dirty="0"/>
                        <a:t>Feature</a:t>
                      </a:r>
                      <a:r>
                        <a:rPr lang="en-CA" sz="1800" baseline="0" dirty="0"/>
                        <a:t> completeness (scope)</a:t>
                      </a:r>
                      <a:endParaRPr lang="en-CA" sz="1800" dirty="0">
                        <a:solidFill>
                          <a:srgbClr val="262626"/>
                        </a:solidFill>
                      </a:endParaRPr>
                    </a:p>
                  </a:txBody>
                  <a:tcPr marL="91442" marR="91442" marT="108009" marB="108009" anchor="ctr"/>
                </a:tc>
                <a:extLst>
                  <a:ext uri="{0D108BD9-81ED-4DB2-BD59-A6C34878D82A}">
                    <a16:rowId xmlns:a16="http://schemas.microsoft.com/office/drawing/2014/main" val="10001"/>
                  </a:ext>
                </a:extLst>
              </a:tr>
              <a:tr h="457240">
                <a:tc>
                  <a:txBody>
                    <a:bodyPr/>
                    <a:lstStyle/>
                    <a:p>
                      <a:endParaRPr lang="en-CA" sz="1800" dirty="0">
                        <a:solidFill>
                          <a:srgbClr val="262626"/>
                        </a:solidFill>
                      </a:endParaRPr>
                    </a:p>
                  </a:txBody>
                  <a:tcPr marL="91442" marR="91442" marT="45724" marB="4572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dirty="0"/>
                        <a:t>Stay within budget (budget)</a:t>
                      </a:r>
                      <a:endParaRPr lang="en-CA" sz="1600" dirty="0">
                        <a:solidFill>
                          <a:srgbClr val="262626"/>
                        </a:solidFill>
                      </a:endParaRPr>
                    </a:p>
                  </a:txBody>
                  <a:tcPr marL="91442" marR="91442" marT="45724" marB="45724" anchor="ctr"/>
                </a:tc>
                <a:extLst>
                  <a:ext uri="{0D108BD9-81ED-4DB2-BD59-A6C34878D82A}">
                    <a16:rowId xmlns:a16="http://schemas.microsoft.com/office/drawing/2014/main" val="10002"/>
                  </a:ext>
                </a:extLst>
              </a:tr>
              <a:tr h="457240">
                <a:tc>
                  <a:txBody>
                    <a:bodyPr/>
                    <a:lstStyle/>
                    <a:p>
                      <a:endParaRPr lang="en-CA" sz="2000" dirty="0">
                        <a:solidFill>
                          <a:srgbClr val="262626"/>
                        </a:solidFill>
                      </a:endParaRPr>
                    </a:p>
                  </a:txBody>
                  <a:tcPr marL="91442" marR="91442" marT="45724" marB="45724" anchor="ctr"/>
                </a:tc>
                <a:tc>
                  <a:txBody>
                    <a:bodyPr/>
                    <a:lstStyle/>
                    <a:p>
                      <a:r>
                        <a:rPr lang="en-CA" sz="1800" dirty="0"/>
                        <a:t>Deliver Epic on time (time)</a:t>
                      </a:r>
                      <a:endParaRPr lang="en-CA" sz="1600" dirty="0">
                        <a:solidFill>
                          <a:srgbClr val="262626"/>
                        </a:solidFill>
                      </a:endParaRPr>
                    </a:p>
                  </a:txBody>
                  <a:tcPr marL="91442" marR="91442" marT="45724" marB="45724" anchor="ctr"/>
                </a:tc>
                <a:extLst>
                  <a:ext uri="{0D108BD9-81ED-4DB2-BD59-A6C34878D82A}">
                    <a16:rowId xmlns:a16="http://schemas.microsoft.com/office/drawing/2014/main" val="10003"/>
                  </a:ext>
                </a:extLst>
              </a:tr>
              <a:tr h="457240">
                <a:tc>
                  <a:txBody>
                    <a:bodyPr/>
                    <a:lstStyle/>
                    <a:p>
                      <a:endParaRPr lang="en-CA" sz="2000" dirty="0">
                        <a:solidFill>
                          <a:srgbClr val="262626"/>
                        </a:solidFill>
                      </a:endParaRPr>
                    </a:p>
                  </a:txBody>
                  <a:tcPr marL="91442" marR="91442" marT="45724" marB="45724" anchor="ctr"/>
                </a:tc>
                <a:tc>
                  <a:txBody>
                    <a:bodyPr/>
                    <a:lstStyle/>
                    <a:p>
                      <a:r>
                        <a:rPr lang="en-CA" sz="1800" dirty="0"/>
                        <a:t>High quality, low defects (quality)</a:t>
                      </a:r>
                      <a:endParaRPr lang="en-CA" sz="1600" dirty="0">
                        <a:solidFill>
                          <a:srgbClr val="262626"/>
                        </a:solidFill>
                      </a:endParaRPr>
                    </a:p>
                  </a:txBody>
                  <a:tcPr marL="91442" marR="91442" marT="45724" marB="45724" anchor="ctr"/>
                </a:tc>
                <a:extLst>
                  <a:ext uri="{0D108BD9-81ED-4DB2-BD59-A6C34878D82A}">
                    <a16:rowId xmlns:a16="http://schemas.microsoft.com/office/drawing/2014/main" val="10004"/>
                  </a:ext>
                </a:extLst>
              </a:tr>
            </a:tbl>
          </a:graphicData>
        </a:graphic>
      </p:graphicFrame>
      <p:grpSp>
        <p:nvGrpSpPr>
          <p:cNvPr id="44" name="Group 43">
            <a:extLst>
              <a:ext uri="{FF2B5EF4-FFF2-40B4-BE49-F238E27FC236}">
                <a16:creationId xmlns:a16="http://schemas.microsoft.com/office/drawing/2014/main" id="{53332060-3290-4060-B100-9D9A7E7755C8}"/>
              </a:ext>
            </a:extLst>
          </p:cNvPr>
          <p:cNvGrpSpPr/>
          <p:nvPr/>
        </p:nvGrpSpPr>
        <p:grpSpPr>
          <a:xfrm>
            <a:off x="5107940" y="2873937"/>
            <a:ext cx="2228258" cy="274637"/>
            <a:chOff x="5045797" y="3001792"/>
            <a:chExt cx="2228258" cy="274637"/>
          </a:xfrm>
        </p:grpSpPr>
        <p:sp>
          <p:nvSpPr>
            <p:cNvPr id="45" name="Text Box 30">
              <a:extLst>
                <a:ext uri="{FF2B5EF4-FFF2-40B4-BE49-F238E27FC236}">
                  <a16:creationId xmlns:a16="http://schemas.microsoft.com/office/drawing/2014/main" id="{C879D2B5-0C17-41A3-9832-E9909A2617A3}"/>
                </a:ext>
              </a:extLst>
            </p:cNvPr>
            <p:cNvSpPr txBox="1">
              <a:spLocks noChangeArrowheads="1"/>
            </p:cNvSpPr>
            <p:nvPr/>
          </p:nvSpPr>
          <p:spPr bwMode="auto">
            <a:xfrm>
              <a:off x="5045797" y="3001792"/>
              <a:ext cx="23015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algn="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ON</a:t>
              </a:r>
            </a:p>
          </p:txBody>
        </p:sp>
        <p:cxnSp>
          <p:nvCxnSpPr>
            <p:cNvPr id="46" name="AutoShape 31">
              <a:extLst>
                <a:ext uri="{FF2B5EF4-FFF2-40B4-BE49-F238E27FC236}">
                  <a16:creationId xmlns:a16="http://schemas.microsoft.com/office/drawing/2014/main" id="{3329E63D-FF7F-48AC-89B0-6F4CF898C01C}"/>
                </a:ext>
              </a:extLst>
            </p:cNvPr>
            <p:cNvCxnSpPr>
              <a:cxnSpLocks noChangeShapeType="1"/>
              <a:stCxn id="45" idx="3"/>
              <a:endCxn id="47" idx="1"/>
            </p:cNvCxnSpPr>
            <p:nvPr/>
          </p:nvCxnSpPr>
          <p:spPr bwMode="auto">
            <a:xfrm>
              <a:off x="5275953" y="3093867"/>
              <a:ext cx="1688785" cy="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47" name="Text Box 32">
              <a:extLst>
                <a:ext uri="{FF2B5EF4-FFF2-40B4-BE49-F238E27FC236}">
                  <a16:creationId xmlns:a16="http://schemas.microsoft.com/office/drawing/2014/main" id="{BFDB70B8-BB49-4C09-B6D2-DA614A0E203F}"/>
                </a:ext>
              </a:extLst>
            </p:cNvPr>
            <p:cNvSpPr txBox="1">
              <a:spLocks noChangeArrowheads="1"/>
            </p:cNvSpPr>
            <p:nvPr/>
          </p:nvSpPr>
          <p:spPr bwMode="auto">
            <a:xfrm>
              <a:off x="6964738" y="3001792"/>
              <a:ext cx="30931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OFF</a:t>
              </a:r>
            </a:p>
          </p:txBody>
        </p:sp>
        <p:sp>
          <p:nvSpPr>
            <p:cNvPr id="48" name="Line 33">
              <a:extLst>
                <a:ext uri="{FF2B5EF4-FFF2-40B4-BE49-F238E27FC236}">
                  <a16:creationId xmlns:a16="http://schemas.microsoft.com/office/drawing/2014/main" id="{D1C8EE24-0FE1-4E51-BF86-55D063FC526D}"/>
                </a:ext>
              </a:extLst>
            </p:cNvPr>
            <p:cNvSpPr>
              <a:spLocks noChangeShapeType="1"/>
            </p:cNvSpPr>
            <p:nvPr/>
          </p:nvSpPr>
          <p:spPr bwMode="auto">
            <a:xfrm>
              <a:off x="6120345" y="3001792"/>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49" name="Line 34">
              <a:extLst>
                <a:ext uri="{FF2B5EF4-FFF2-40B4-BE49-F238E27FC236}">
                  <a16:creationId xmlns:a16="http://schemas.microsoft.com/office/drawing/2014/main" id="{B1315655-33D1-497B-8326-319F8DFD1728}"/>
                </a:ext>
              </a:extLst>
            </p:cNvPr>
            <p:cNvSpPr>
              <a:spLocks noChangeShapeType="1"/>
            </p:cNvSpPr>
            <p:nvPr/>
          </p:nvSpPr>
          <p:spPr bwMode="auto">
            <a:xfrm>
              <a:off x="5768515" y="3001792"/>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50" name="Line 35">
              <a:extLst>
                <a:ext uri="{FF2B5EF4-FFF2-40B4-BE49-F238E27FC236}">
                  <a16:creationId xmlns:a16="http://schemas.microsoft.com/office/drawing/2014/main" id="{4C7FFC34-0D47-4156-A360-2484809B5691}"/>
                </a:ext>
              </a:extLst>
            </p:cNvPr>
            <p:cNvSpPr>
              <a:spLocks noChangeShapeType="1"/>
            </p:cNvSpPr>
            <p:nvPr/>
          </p:nvSpPr>
          <p:spPr bwMode="auto">
            <a:xfrm>
              <a:off x="6472175" y="3001792"/>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grpSp>
      <p:grpSp>
        <p:nvGrpSpPr>
          <p:cNvPr id="51" name="Group 50">
            <a:extLst>
              <a:ext uri="{FF2B5EF4-FFF2-40B4-BE49-F238E27FC236}">
                <a16:creationId xmlns:a16="http://schemas.microsoft.com/office/drawing/2014/main" id="{BA5E1BED-E173-4F0D-9E33-59F5E505B807}"/>
              </a:ext>
            </a:extLst>
          </p:cNvPr>
          <p:cNvGrpSpPr/>
          <p:nvPr/>
        </p:nvGrpSpPr>
        <p:grpSpPr>
          <a:xfrm>
            <a:off x="5107940" y="3377174"/>
            <a:ext cx="2228258" cy="274638"/>
            <a:chOff x="5045797" y="3505029"/>
            <a:chExt cx="2228258" cy="274638"/>
          </a:xfrm>
        </p:grpSpPr>
        <p:sp>
          <p:nvSpPr>
            <p:cNvPr id="52" name="Text Box 30">
              <a:extLst>
                <a:ext uri="{FF2B5EF4-FFF2-40B4-BE49-F238E27FC236}">
                  <a16:creationId xmlns:a16="http://schemas.microsoft.com/office/drawing/2014/main" id="{537D965F-4E4D-46DF-9C6F-1C65C26CB6EC}"/>
                </a:ext>
              </a:extLst>
            </p:cNvPr>
            <p:cNvSpPr txBox="1">
              <a:spLocks noChangeArrowheads="1"/>
            </p:cNvSpPr>
            <p:nvPr/>
          </p:nvSpPr>
          <p:spPr bwMode="auto">
            <a:xfrm>
              <a:off x="5045797" y="3505029"/>
              <a:ext cx="23015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algn="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ON</a:t>
              </a:r>
            </a:p>
          </p:txBody>
        </p:sp>
        <p:cxnSp>
          <p:nvCxnSpPr>
            <p:cNvPr id="53" name="AutoShape 31">
              <a:extLst>
                <a:ext uri="{FF2B5EF4-FFF2-40B4-BE49-F238E27FC236}">
                  <a16:creationId xmlns:a16="http://schemas.microsoft.com/office/drawing/2014/main" id="{6BFD39C3-FC2F-4ACB-8276-124701587F4B}"/>
                </a:ext>
              </a:extLst>
            </p:cNvPr>
            <p:cNvCxnSpPr>
              <a:cxnSpLocks noChangeShapeType="1"/>
              <a:stCxn id="52" idx="3"/>
              <a:endCxn id="54" idx="1"/>
            </p:cNvCxnSpPr>
            <p:nvPr/>
          </p:nvCxnSpPr>
          <p:spPr bwMode="auto">
            <a:xfrm>
              <a:off x="5275953" y="3597104"/>
              <a:ext cx="1688785" cy="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54" name="Text Box 32">
              <a:extLst>
                <a:ext uri="{FF2B5EF4-FFF2-40B4-BE49-F238E27FC236}">
                  <a16:creationId xmlns:a16="http://schemas.microsoft.com/office/drawing/2014/main" id="{28D917EC-D30D-4D4E-BE9E-7EF60B187EAB}"/>
                </a:ext>
              </a:extLst>
            </p:cNvPr>
            <p:cNvSpPr txBox="1">
              <a:spLocks noChangeArrowheads="1"/>
            </p:cNvSpPr>
            <p:nvPr/>
          </p:nvSpPr>
          <p:spPr bwMode="auto">
            <a:xfrm>
              <a:off x="6964738" y="3505029"/>
              <a:ext cx="30931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OFF</a:t>
              </a:r>
            </a:p>
          </p:txBody>
        </p:sp>
        <p:sp>
          <p:nvSpPr>
            <p:cNvPr id="55" name="Line 33">
              <a:extLst>
                <a:ext uri="{FF2B5EF4-FFF2-40B4-BE49-F238E27FC236}">
                  <a16:creationId xmlns:a16="http://schemas.microsoft.com/office/drawing/2014/main" id="{716ED774-A7DD-4F9D-945A-7153315D8A23}"/>
                </a:ext>
              </a:extLst>
            </p:cNvPr>
            <p:cNvSpPr>
              <a:spLocks noChangeShapeType="1"/>
            </p:cNvSpPr>
            <p:nvPr/>
          </p:nvSpPr>
          <p:spPr bwMode="auto">
            <a:xfrm>
              <a:off x="6120345" y="3505029"/>
              <a:ext cx="0" cy="274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56" name="Line 34">
              <a:extLst>
                <a:ext uri="{FF2B5EF4-FFF2-40B4-BE49-F238E27FC236}">
                  <a16:creationId xmlns:a16="http://schemas.microsoft.com/office/drawing/2014/main" id="{353EBF7A-93C9-4007-8F1D-CD22267C5B1D}"/>
                </a:ext>
              </a:extLst>
            </p:cNvPr>
            <p:cNvSpPr>
              <a:spLocks noChangeShapeType="1"/>
            </p:cNvSpPr>
            <p:nvPr/>
          </p:nvSpPr>
          <p:spPr bwMode="auto">
            <a:xfrm>
              <a:off x="5768515" y="3505029"/>
              <a:ext cx="0" cy="274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57" name="Line 35">
              <a:extLst>
                <a:ext uri="{FF2B5EF4-FFF2-40B4-BE49-F238E27FC236}">
                  <a16:creationId xmlns:a16="http://schemas.microsoft.com/office/drawing/2014/main" id="{9DF55866-DCA3-4508-9CD0-73ABB18A403A}"/>
                </a:ext>
              </a:extLst>
            </p:cNvPr>
            <p:cNvSpPr>
              <a:spLocks noChangeShapeType="1"/>
            </p:cNvSpPr>
            <p:nvPr/>
          </p:nvSpPr>
          <p:spPr bwMode="auto">
            <a:xfrm>
              <a:off x="6472175" y="3505029"/>
              <a:ext cx="0" cy="274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grpSp>
      <p:grpSp>
        <p:nvGrpSpPr>
          <p:cNvPr id="58" name="Group 57">
            <a:extLst>
              <a:ext uri="{FF2B5EF4-FFF2-40B4-BE49-F238E27FC236}">
                <a16:creationId xmlns:a16="http://schemas.microsoft.com/office/drawing/2014/main" id="{01CDB8F2-8FD6-4C0C-9D3F-44F95B926991}"/>
              </a:ext>
            </a:extLst>
          </p:cNvPr>
          <p:cNvGrpSpPr/>
          <p:nvPr/>
        </p:nvGrpSpPr>
        <p:grpSpPr>
          <a:xfrm>
            <a:off x="5107940" y="3810562"/>
            <a:ext cx="2228258" cy="274637"/>
            <a:chOff x="5045797" y="3938417"/>
            <a:chExt cx="2228258" cy="274637"/>
          </a:xfrm>
        </p:grpSpPr>
        <p:sp>
          <p:nvSpPr>
            <p:cNvPr id="59" name="Text Box 30">
              <a:extLst>
                <a:ext uri="{FF2B5EF4-FFF2-40B4-BE49-F238E27FC236}">
                  <a16:creationId xmlns:a16="http://schemas.microsoft.com/office/drawing/2014/main" id="{713F14C6-DA42-42CE-92B7-DEE54D3D7963}"/>
                </a:ext>
              </a:extLst>
            </p:cNvPr>
            <p:cNvSpPr txBox="1">
              <a:spLocks noChangeArrowheads="1"/>
            </p:cNvSpPr>
            <p:nvPr/>
          </p:nvSpPr>
          <p:spPr bwMode="auto">
            <a:xfrm>
              <a:off x="5045797" y="3938417"/>
              <a:ext cx="23015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algn="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ON</a:t>
              </a:r>
            </a:p>
          </p:txBody>
        </p:sp>
        <p:cxnSp>
          <p:nvCxnSpPr>
            <p:cNvPr id="60" name="AutoShape 31">
              <a:extLst>
                <a:ext uri="{FF2B5EF4-FFF2-40B4-BE49-F238E27FC236}">
                  <a16:creationId xmlns:a16="http://schemas.microsoft.com/office/drawing/2014/main" id="{7BCE0FD9-C2B0-4741-803A-2DD5B82D7CA0}"/>
                </a:ext>
              </a:extLst>
            </p:cNvPr>
            <p:cNvCxnSpPr>
              <a:cxnSpLocks noChangeShapeType="1"/>
              <a:stCxn id="59" idx="3"/>
              <a:endCxn id="61" idx="1"/>
            </p:cNvCxnSpPr>
            <p:nvPr/>
          </p:nvCxnSpPr>
          <p:spPr bwMode="auto">
            <a:xfrm>
              <a:off x="5275953" y="4030492"/>
              <a:ext cx="1688785" cy="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 name="Text Box 32">
              <a:extLst>
                <a:ext uri="{FF2B5EF4-FFF2-40B4-BE49-F238E27FC236}">
                  <a16:creationId xmlns:a16="http://schemas.microsoft.com/office/drawing/2014/main" id="{72EE5DDE-2318-4BDC-BD57-B7EFB71EC0AE}"/>
                </a:ext>
              </a:extLst>
            </p:cNvPr>
            <p:cNvSpPr txBox="1">
              <a:spLocks noChangeArrowheads="1"/>
            </p:cNvSpPr>
            <p:nvPr/>
          </p:nvSpPr>
          <p:spPr bwMode="auto">
            <a:xfrm>
              <a:off x="6964738" y="3938417"/>
              <a:ext cx="30931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OFF</a:t>
              </a:r>
            </a:p>
          </p:txBody>
        </p:sp>
        <p:sp>
          <p:nvSpPr>
            <p:cNvPr id="62" name="Line 33">
              <a:extLst>
                <a:ext uri="{FF2B5EF4-FFF2-40B4-BE49-F238E27FC236}">
                  <a16:creationId xmlns:a16="http://schemas.microsoft.com/office/drawing/2014/main" id="{6A995D2F-79CA-48CD-836A-9964D70F2AF4}"/>
                </a:ext>
              </a:extLst>
            </p:cNvPr>
            <p:cNvSpPr>
              <a:spLocks noChangeShapeType="1"/>
            </p:cNvSpPr>
            <p:nvPr/>
          </p:nvSpPr>
          <p:spPr bwMode="auto">
            <a:xfrm>
              <a:off x="6120345" y="3938417"/>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63" name="Line 34">
              <a:extLst>
                <a:ext uri="{FF2B5EF4-FFF2-40B4-BE49-F238E27FC236}">
                  <a16:creationId xmlns:a16="http://schemas.microsoft.com/office/drawing/2014/main" id="{E6938C58-49D2-4A37-8856-90106B7E75E8}"/>
                </a:ext>
              </a:extLst>
            </p:cNvPr>
            <p:cNvSpPr>
              <a:spLocks noChangeShapeType="1"/>
            </p:cNvSpPr>
            <p:nvPr/>
          </p:nvSpPr>
          <p:spPr bwMode="auto">
            <a:xfrm>
              <a:off x="5768515" y="3938417"/>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64" name="Line 35">
              <a:extLst>
                <a:ext uri="{FF2B5EF4-FFF2-40B4-BE49-F238E27FC236}">
                  <a16:creationId xmlns:a16="http://schemas.microsoft.com/office/drawing/2014/main" id="{B730FCC9-A164-4773-9862-B7C75FE40805}"/>
                </a:ext>
              </a:extLst>
            </p:cNvPr>
            <p:cNvSpPr>
              <a:spLocks noChangeShapeType="1"/>
            </p:cNvSpPr>
            <p:nvPr/>
          </p:nvSpPr>
          <p:spPr bwMode="auto">
            <a:xfrm>
              <a:off x="6472175" y="3938417"/>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grpSp>
      <p:grpSp>
        <p:nvGrpSpPr>
          <p:cNvPr id="65" name="Group 64">
            <a:extLst>
              <a:ext uri="{FF2B5EF4-FFF2-40B4-BE49-F238E27FC236}">
                <a16:creationId xmlns:a16="http://schemas.microsoft.com/office/drawing/2014/main" id="{94F4686A-BB81-4022-B5A5-DF6824AE5558}"/>
              </a:ext>
            </a:extLst>
          </p:cNvPr>
          <p:cNvGrpSpPr/>
          <p:nvPr/>
        </p:nvGrpSpPr>
        <p:grpSpPr>
          <a:xfrm>
            <a:off x="5107940" y="4277287"/>
            <a:ext cx="2228258" cy="274637"/>
            <a:chOff x="5045797" y="4405142"/>
            <a:chExt cx="2228258" cy="274637"/>
          </a:xfrm>
        </p:grpSpPr>
        <p:sp>
          <p:nvSpPr>
            <p:cNvPr id="66" name="Text Box 30">
              <a:extLst>
                <a:ext uri="{FF2B5EF4-FFF2-40B4-BE49-F238E27FC236}">
                  <a16:creationId xmlns:a16="http://schemas.microsoft.com/office/drawing/2014/main" id="{BB9379BB-4B37-4765-A492-57C20AB69C59}"/>
                </a:ext>
              </a:extLst>
            </p:cNvPr>
            <p:cNvSpPr txBox="1">
              <a:spLocks noChangeArrowheads="1"/>
            </p:cNvSpPr>
            <p:nvPr/>
          </p:nvSpPr>
          <p:spPr bwMode="auto">
            <a:xfrm>
              <a:off x="5045797" y="4405142"/>
              <a:ext cx="23015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algn="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ON</a:t>
              </a:r>
            </a:p>
          </p:txBody>
        </p:sp>
        <p:cxnSp>
          <p:nvCxnSpPr>
            <p:cNvPr id="67" name="AutoShape 31">
              <a:extLst>
                <a:ext uri="{FF2B5EF4-FFF2-40B4-BE49-F238E27FC236}">
                  <a16:creationId xmlns:a16="http://schemas.microsoft.com/office/drawing/2014/main" id="{EBED1922-55DF-4C6E-B1AE-56C794804FD2}"/>
                </a:ext>
              </a:extLst>
            </p:cNvPr>
            <p:cNvCxnSpPr>
              <a:cxnSpLocks noChangeShapeType="1"/>
              <a:stCxn id="66" idx="3"/>
              <a:endCxn id="68" idx="1"/>
            </p:cNvCxnSpPr>
            <p:nvPr/>
          </p:nvCxnSpPr>
          <p:spPr bwMode="auto">
            <a:xfrm>
              <a:off x="5275953" y="4497217"/>
              <a:ext cx="1688785" cy="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8" name="Text Box 32">
              <a:extLst>
                <a:ext uri="{FF2B5EF4-FFF2-40B4-BE49-F238E27FC236}">
                  <a16:creationId xmlns:a16="http://schemas.microsoft.com/office/drawing/2014/main" id="{2FA678DA-5573-416D-8F2F-3D783ED3992F}"/>
                </a:ext>
              </a:extLst>
            </p:cNvPr>
            <p:cNvSpPr txBox="1">
              <a:spLocks noChangeArrowheads="1"/>
            </p:cNvSpPr>
            <p:nvPr/>
          </p:nvSpPr>
          <p:spPr bwMode="auto">
            <a:xfrm>
              <a:off x="6964738" y="4405142"/>
              <a:ext cx="30931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lnSpc>
                  <a:spcPct val="103000"/>
                </a:lnSpc>
                <a:spcBef>
                  <a:spcPct val="5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5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6002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4pPr>
              <a:lvl5pPr marL="2057400" indent="-228600" eaLnBrk="0" hangingPunct="0">
                <a:spcBef>
                  <a:spcPct val="50000"/>
                </a:spcBef>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50000"/>
                </a:spcAft>
                <a:buClr>
                  <a:schemeClr val="accent1"/>
                </a:buClr>
                <a:buFont typeface="Wingdings" panose="05000000000000000000" pitchFamily="2" charset="2"/>
                <a:buNone/>
              </a:pPr>
              <a:r>
                <a:rPr lang="en-AU" altLang="en-US" sz="1200" b="1"/>
                <a:t>OFF</a:t>
              </a:r>
            </a:p>
          </p:txBody>
        </p:sp>
        <p:sp>
          <p:nvSpPr>
            <p:cNvPr id="69" name="Line 33">
              <a:extLst>
                <a:ext uri="{FF2B5EF4-FFF2-40B4-BE49-F238E27FC236}">
                  <a16:creationId xmlns:a16="http://schemas.microsoft.com/office/drawing/2014/main" id="{43697996-9DF7-42AA-B107-C36E05406FE1}"/>
                </a:ext>
              </a:extLst>
            </p:cNvPr>
            <p:cNvSpPr>
              <a:spLocks noChangeShapeType="1"/>
            </p:cNvSpPr>
            <p:nvPr/>
          </p:nvSpPr>
          <p:spPr bwMode="auto">
            <a:xfrm>
              <a:off x="6120345" y="4405142"/>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70" name="Line 34">
              <a:extLst>
                <a:ext uri="{FF2B5EF4-FFF2-40B4-BE49-F238E27FC236}">
                  <a16:creationId xmlns:a16="http://schemas.microsoft.com/office/drawing/2014/main" id="{A2CE2056-EF5A-4C77-9C9F-BD6329B4DB42}"/>
                </a:ext>
              </a:extLst>
            </p:cNvPr>
            <p:cNvSpPr>
              <a:spLocks noChangeShapeType="1"/>
            </p:cNvSpPr>
            <p:nvPr/>
          </p:nvSpPr>
          <p:spPr bwMode="auto">
            <a:xfrm>
              <a:off x="5768515" y="4405142"/>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sp>
          <p:nvSpPr>
            <p:cNvPr id="71" name="Line 35">
              <a:extLst>
                <a:ext uri="{FF2B5EF4-FFF2-40B4-BE49-F238E27FC236}">
                  <a16:creationId xmlns:a16="http://schemas.microsoft.com/office/drawing/2014/main" id="{B15416B9-DC97-4F8D-AA35-B227A1D93B60}"/>
                </a:ext>
              </a:extLst>
            </p:cNvPr>
            <p:cNvSpPr>
              <a:spLocks noChangeShapeType="1"/>
            </p:cNvSpPr>
            <p:nvPr/>
          </p:nvSpPr>
          <p:spPr bwMode="auto">
            <a:xfrm>
              <a:off x="6472175" y="4405142"/>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AU" sz="1200"/>
            </a:p>
          </p:txBody>
        </p:sp>
      </p:grpSp>
      <p:sp>
        <p:nvSpPr>
          <p:cNvPr id="72" name="Oval 71">
            <a:extLst>
              <a:ext uri="{FF2B5EF4-FFF2-40B4-BE49-F238E27FC236}">
                <a16:creationId xmlns:a16="http://schemas.microsoft.com/office/drawing/2014/main" id="{E6D5F0AE-563F-4BDE-A446-726738E8E750}"/>
              </a:ext>
            </a:extLst>
          </p:cNvPr>
          <p:cNvSpPr/>
          <p:nvPr/>
        </p:nvSpPr>
        <p:spPr>
          <a:xfrm>
            <a:off x="6247599" y="2783449"/>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CA" sz="1200"/>
          </a:p>
        </p:txBody>
      </p:sp>
      <p:sp>
        <p:nvSpPr>
          <p:cNvPr id="73" name="Oval 72">
            <a:extLst>
              <a:ext uri="{FF2B5EF4-FFF2-40B4-BE49-F238E27FC236}">
                <a16:creationId xmlns:a16="http://schemas.microsoft.com/office/drawing/2014/main" id="{D4AD3B3D-FBB0-43BE-90F6-F255FEE70681}"/>
              </a:ext>
            </a:extLst>
          </p:cNvPr>
          <p:cNvSpPr/>
          <p:nvPr/>
        </p:nvSpPr>
        <p:spPr>
          <a:xfrm>
            <a:off x="5539291" y="3258112"/>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CA" sz="1200"/>
          </a:p>
        </p:txBody>
      </p:sp>
      <p:sp>
        <p:nvSpPr>
          <p:cNvPr id="74" name="Oval 73">
            <a:extLst>
              <a:ext uri="{FF2B5EF4-FFF2-40B4-BE49-F238E27FC236}">
                <a16:creationId xmlns:a16="http://schemas.microsoft.com/office/drawing/2014/main" id="{346DA6B4-B1E0-4708-BF9A-EBEB0A49652D}"/>
              </a:ext>
            </a:extLst>
          </p:cNvPr>
          <p:cNvSpPr/>
          <p:nvPr/>
        </p:nvSpPr>
        <p:spPr>
          <a:xfrm>
            <a:off x="5891120" y="3715312"/>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CA" sz="1200"/>
          </a:p>
        </p:txBody>
      </p:sp>
      <p:sp>
        <p:nvSpPr>
          <p:cNvPr id="75" name="Oval 74">
            <a:extLst>
              <a:ext uri="{FF2B5EF4-FFF2-40B4-BE49-F238E27FC236}">
                <a16:creationId xmlns:a16="http://schemas.microsoft.com/office/drawing/2014/main" id="{327FF3FB-C4D6-4D7E-9AEA-314E88998120}"/>
              </a:ext>
            </a:extLst>
          </p:cNvPr>
          <p:cNvSpPr/>
          <p:nvPr/>
        </p:nvSpPr>
        <p:spPr>
          <a:xfrm>
            <a:off x="6549224" y="4177274"/>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CA" sz="1200"/>
          </a:p>
        </p:txBody>
      </p:sp>
      <p:sp>
        <p:nvSpPr>
          <p:cNvPr id="38" name="TextBox 37">
            <a:extLst>
              <a:ext uri="{FF2B5EF4-FFF2-40B4-BE49-F238E27FC236}">
                <a16:creationId xmlns:a16="http://schemas.microsoft.com/office/drawing/2014/main" id="{816E4D4E-C089-459C-9B7E-E911D9F5DCC8}"/>
              </a:ext>
            </a:extLst>
          </p:cNvPr>
          <p:cNvSpPr txBox="1"/>
          <p:nvPr/>
        </p:nvSpPr>
        <p:spPr>
          <a:xfrm>
            <a:off x="5520423" y="5657011"/>
            <a:ext cx="6094476" cy="646331"/>
          </a:xfrm>
          <a:prstGeom prst="rect">
            <a:avLst/>
          </a:prstGeom>
          <a:noFill/>
        </p:spPr>
        <p:txBody>
          <a:bodyPr wrap="square">
            <a:spAutoFit/>
          </a:bodyPr>
          <a:lstStyle/>
          <a:p>
            <a:r>
              <a:rPr lang="en-AU" dirty="0">
                <a:hlinkClick r:id="rId3"/>
              </a:rPr>
              <a:t>https://www.mountaingoatsoftware.com/tools/project-success-sliders</a:t>
            </a:r>
            <a:r>
              <a:rPr lang="en-AU" dirty="0"/>
              <a:t> </a:t>
            </a:r>
          </a:p>
        </p:txBody>
      </p:sp>
    </p:spTree>
    <p:extLst>
      <p:ext uri="{BB962C8B-B14F-4D97-AF65-F5344CB8AC3E}">
        <p14:creationId xmlns:p14="http://schemas.microsoft.com/office/powerpoint/2010/main" val="24180691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A4E3-AAFD-40E1-9B3B-5382166EAE6A}"/>
              </a:ext>
            </a:extLst>
          </p:cNvPr>
          <p:cNvSpPr>
            <a:spLocks noGrp="1"/>
          </p:cNvSpPr>
          <p:nvPr>
            <p:ph type="title"/>
          </p:nvPr>
        </p:nvSpPr>
        <p:spPr/>
        <p:txBody>
          <a:bodyPr/>
          <a:lstStyle/>
          <a:p>
            <a:r>
              <a:rPr lang="en-AU" dirty="0"/>
              <a:t>Tools - Risk Matrix </a:t>
            </a:r>
          </a:p>
        </p:txBody>
      </p:sp>
      <p:sp>
        <p:nvSpPr>
          <p:cNvPr id="4" name="Content Placeholder 3">
            <a:extLst>
              <a:ext uri="{FF2B5EF4-FFF2-40B4-BE49-F238E27FC236}">
                <a16:creationId xmlns:a16="http://schemas.microsoft.com/office/drawing/2014/main" id="{F1C4413E-895D-49C6-8C48-38B6E2D32F82}"/>
              </a:ext>
            </a:extLst>
          </p:cNvPr>
          <p:cNvSpPr>
            <a:spLocks noGrp="1"/>
          </p:cNvSpPr>
          <p:nvPr>
            <p:ph idx="11"/>
          </p:nvPr>
        </p:nvSpPr>
        <p:spPr/>
        <p:txBody>
          <a:bodyPr/>
          <a:lstStyle/>
          <a:p>
            <a:r>
              <a:rPr lang="en-AU" dirty="0"/>
              <a:t>Transparency – Expose everything we are doing so we can see risks early</a:t>
            </a:r>
          </a:p>
          <a:p>
            <a:r>
              <a:rPr lang="en-AU" dirty="0"/>
              <a:t>Collaborative planning – Harness the knowledge of the entire team and see more risks</a:t>
            </a:r>
          </a:p>
          <a:p>
            <a:r>
              <a:rPr lang="en-AU" dirty="0"/>
              <a:t>Customer involvement – Mitigate customer risk by involving them throughout the lifecycle</a:t>
            </a:r>
          </a:p>
        </p:txBody>
      </p:sp>
      <p:pic>
        <p:nvPicPr>
          <p:cNvPr id="6146" name="Picture 2" descr="Risk Assessment — Arriscar">
            <a:extLst>
              <a:ext uri="{FF2B5EF4-FFF2-40B4-BE49-F238E27FC236}">
                <a16:creationId xmlns:a16="http://schemas.microsoft.com/office/drawing/2014/main" id="{86E133E0-E9D8-4170-86CD-F2415201869A}"/>
              </a:ext>
            </a:extLst>
          </p:cNvPr>
          <p:cNvPicPr>
            <a:picLocks noGrp="1" noChangeAspect="1" noChangeArrowheads="1"/>
          </p:cNvPicPr>
          <p:nvPr>
            <p:ph idx="12"/>
          </p:nvPr>
        </p:nvPicPr>
        <p:blipFill>
          <a:blip r:embed="rId2">
            <a:extLst>
              <a:ext uri="{28A0092B-C50C-407E-A947-70E740481C1C}">
                <a14:useLocalDpi xmlns:a14="http://schemas.microsoft.com/office/drawing/2010/main" val="0"/>
              </a:ext>
            </a:extLst>
          </a:blip>
          <a:srcRect/>
          <a:stretch>
            <a:fillRect/>
          </a:stretch>
        </p:blipFill>
        <p:spPr bwMode="auto">
          <a:xfrm>
            <a:off x="6184900" y="1729052"/>
            <a:ext cx="5564188" cy="37094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E83339-01EB-46DE-84D4-0D3619755389}"/>
              </a:ext>
            </a:extLst>
          </p:cNvPr>
          <p:cNvSpPr txBox="1"/>
          <p:nvPr/>
        </p:nvSpPr>
        <p:spPr>
          <a:xfrm>
            <a:off x="6007100" y="6104884"/>
            <a:ext cx="6094476" cy="523220"/>
          </a:xfrm>
          <a:prstGeom prst="rect">
            <a:avLst/>
          </a:prstGeom>
          <a:noFill/>
        </p:spPr>
        <p:txBody>
          <a:bodyPr wrap="square">
            <a:spAutoFit/>
          </a:bodyPr>
          <a:lstStyle/>
          <a:p>
            <a:r>
              <a:rPr lang="en-AU" sz="1400" dirty="0">
                <a:hlinkClick r:id="rId3"/>
              </a:rPr>
              <a:t>https://www.agilealliance.org/wp-content/uploads/2016/01/Agile-Risk-Management-Agile-2012.pdf</a:t>
            </a:r>
            <a:endParaRPr lang="en-AU" sz="1400" dirty="0"/>
          </a:p>
        </p:txBody>
      </p:sp>
      <p:pic>
        <p:nvPicPr>
          <p:cNvPr id="9" name="Picture 8">
            <a:extLst>
              <a:ext uri="{FF2B5EF4-FFF2-40B4-BE49-F238E27FC236}">
                <a16:creationId xmlns:a16="http://schemas.microsoft.com/office/drawing/2014/main" id="{3061BC8D-67EC-4A64-A257-4B767089DA15}"/>
              </a:ext>
            </a:extLst>
          </p:cNvPr>
          <p:cNvPicPr>
            <a:picLocks noChangeAspect="1"/>
          </p:cNvPicPr>
          <p:nvPr/>
        </p:nvPicPr>
        <p:blipFill>
          <a:blip r:embed="rId4"/>
          <a:stretch>
            <a:fillRect/>
          </a:stretch>
        </p:blipFill>
        <p:spPr>
          <a:xfrm>
            <a:off x="1073725" y="3557978"/>
            <a:ext cx="4266371" cy="3300022"/>
          </a:xfrm>
          <a:prstGeom prst="rect">
            <a:avLst/>
          </a:prstGeom>
        </p:spPr>
      </p:pic>
    </p:spTree>
    <p:extLst>
      <p:ext uri="{BB962C8B-B14F-4D97-AF65-F5344CB8AC3E}">
        <p14:creationId xmlns:p14="http://schemas.microsoft.com/office/powerpoint/2010/main" val="15050588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6A173C-A5CA-4417-AAF7-F6818545FC97}"/>
              </a:ext>
            </a:extLst>
          </p:cNvPr>
          <p:cNvSpPr>
            <a:spLocks noGrp="1"/>
          </p:cNvSpPr>
          <p:nvPr>
            <p:ph type="title"/>
          </p:nvPr>
        </p:nvSpPr>
        <p:spPr/>
        <p:txBody>
          <a:bodyPr/>
          <a:lstStyle/>
          <a:p>
            <a:r>
              <a:rPr lang="en-AU" dirty="0"/>
              <a:t>Contents</a:t>
            </a:r>
          </a:p>
        </p:txBody>
      </p:sp>
      <p:sp>
        <p:nvSpPr>
          <p:cNvPr id="6" name="Content Placeholder 5">
            <a:extLst>
              <a:ext uri="{FF2B5EF4-FFF2-40B4-BE49-F238E27FC236}">
                <a16:creationId xmlns:a16="http://schemas.microsoft.com/office/drawing/2014/main" id="{90D447FD-7F40-400F-BB44-E4EB51874379}"/>
              </a:ext>
            </a:extLst>
          </p:cNvPr>
          <p:cNvSpPr>
            <a:spLocks noGrp="1"/>
          </p:cNvSpPr>
          <p:nvPr>
            <p:ph idx="11"/>
          </p:nvPr>
        </p:nvSpPr>
        <p:spPr>
          <a:xfrm>
            <a:off x="3324225" y="1056246"/>
            <a:ext cx="8424863" cy="4774644"/>
          </a:xfrm>
        </p:spPr>
        <p:txBody>
          <a:bodyPr numCol="1">
            <a:normAutofit/>
          </a:bodyPr>
          <a:lstStyle/>
          <a:p>
            <a:r>
              <a:rPr lang="en-AU" sz="2400" dirty="0"/>
              <a:t>Overview</a:t>
            </a:r>
          </a:p>
          <a:p>
            <a:r>
              <a:rPr lang="en-AU" sz="2400" dirty="0"/>
              <a:t>Process</a:t>
            </a:r>
          </a:p>
          <a:p>
            <a:r>
              <a:rPr lang="en-AU" sz="2400" dirty="0"/>
              <a:t>Outputs</a:t>
            </a:r>
          </a:p>
          <a:p>
            <a:r>
              <a:rPr lang="en-AU" sz="2400" dirty="0"/>
              <a:t>Supporting Tools &amp; Techniques</a:t>
            </a:r>
          </a:p>
        </p:txBody>
      </p:sp>
      <p:sp>
        <p:nvSpPr>
          <p:cNvPr id="7" name="Text Placeholder 6">
            <a:extLst>
              <a:ext uri="{FF2B5EF4-FFF2-40B4-BE49-F238E27FC236}">
                <a16:creationId xmlns:a16="http://schemas.microsoft.com/office/drawing/2014/main" id="{75860CB4-3B45-41C7-899E-6553BD19547C}"/>
              </a:ext>
            </a:extLst>
          </p:cNvPr>
          <p:cNvSpPr>
            <a:spLocks noGrp="1"/>
          </p:cNvSpPr>
          <p:nvPr>
            <p:ph type="body" sz="quarter" idx="12"/>
          </p:nvPr>
        </p:nvSpPr>
        <p:spPr/>
        <p:txBody>
          <a:bodyPr/>
          <a:lstStyle/>
          <a:p>
            <a:pPr algn="ctr">
              <a:lnSpc>
                <a:spcPct val="150000"/>
              </a:lnSpc>
            </a:pPr>
            <a:r>
              <a:rPr lang="en-AU" dirty="0"/>
              <a:t>Facilitators Guide to Running a Concept Workshop</a:t>
            </a:r>
          </a:p>
        </p:txBody>
      </p:sp>
    </p:spTree>
    <p:extLst>
      <p:ext uri="{BB962C8B-B14F-4D97-AF65-F5344CB8AC3E}">
        <p14:creationId xmlns:p14="http://schemas.microsoft.com/office/powerpoint/2010/main" val="14743559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76EA-B7FF-4DFF-8675-2D2C2925AD3D}"/>
              </a:ext>
            </a:extLst>
          </p:cNvPr>
          <p:cNvSpPr>
            <a:spLocks noGrp="1"/>
          </p:cNvSpPr>
          <p:nvPr>
            <p:ph type="title"/>
          </p:nvPr>
        </p:nvSpPr>
        <p:spPr/>
        <p:txBody>
          <a:bodyPr/>
          <a:lstStyle/>
          <a:p>
            <a:r>
              <a:rPr lang="en-AU" dirty="0"/>
              <a:t>Tools - Product Vision Box</a:t>
            </a:r>
          </a:p>
        </p:txBody>
      </p:sp>
      <p:sp>
        <p:nvSpPr>
          <p:cNvPr id="5" name="Content Placeholder 4">
            <a:extLst>
              <a:ext uri="{FF2B5EF4-FFF2-40B4-BE49-F238E27FC236}">
                <a16:creationId xmlns:a16="http://schemas.microsoft.com/office/drawing/2014/main" id="{5BC921AE-9908-4095-B038-E8DFC49F6867}"/>
              </a:ext>
            </a:extLst>
          </p:cNvPr>
          <p:cNvSpPr>
            <a:spLocks noGrp="1"/>
          </p:cNvSpPr>
          <p:nvPr>
            <p:ph idx="11"/>
          </p:nvPr>
        </p:nvSpPr>
        <p:spPr>
          <a:xfrm>
            <a:off x="442913" y="1303312"/>
            <a:ext cx="7085351" cy="4560941"/>
          </a:xfrm>
        </p:spPr>
        <p:txBody>
          <a:bodyPr/>
          <a:lstStyle/>
          <a:p>
            <a:pPr algn="l"/>
            <a:r>
              <a:rPr lang="en-AU" b="0" i="0" dirty="0">
                <a:solidFill>
                  <a:srgbClr val="222222"/>
                </a:solidFill>
                <a:effectLst/>
                <a:latin typeface="Source Sans Pro" panose="020B0604020202020204" pitchFamily="34" charset="0"/>
              </a:rPr>
              <a:t> It is usually used to launch new projects, to help facilitate any vision-oriented discussion and to determined a new product’s range.</a:t>
            </a:r>
          </a:p>
          <a:p>
            <a:pPr algn="l"/>
            <a:r>
              <a:rPr lang="en-AU" b="0" i="0" dirty="0">
                <a:solidFill>
                  <a:srgbClr val="222222"/>
                </a:solidFill>
                <a:effectLst/>
                <a:latin typeface="Source Sans Pro" panose="020B0604020202020204" pitchFamily="34" charset="0"/>
              </a:rPr>
              <a:t>Teams are asked to imagine that this product will be sold in a *department store**, just like another everyday product. As they imagine the product, they make decisions about its name, a slogan, a logo and 3 or 4 key selling points on the front of the packaging. And on the back of the packaging: a detailed description, the prerequisites and the conditions of use.</a:t>
            </a:r>
          </a:p>
          <a:p>
            <a:endParaRPr lang="en-AU" dirty="0"/>
          </a:p>
        </p:txBody>
      </p:sp>
      <p:pic>
        <p:nvPicPr>
          <p:cNvPr id="1026" name="Picture 2" descr="Our Product Box adaptation">
            <a:extLst>
              <a:ext uri="{FF2B5EF4-FFF2-40B4-BE49-F238E27FC236}">
                <a16:creationId xmlns:a16="http://schemas.microsoft.com/office/drawing/2014/main" id="{BA087658-4C70-4A1C-9C49-38A4DE8B9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111" y="1156689"/>
            <a:ext cx="3395640" cy="479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B28B23-FBF9-432C-AB04-3A4ADF0F5F70}"/>
              </a:ext>
            </a:extLst>
          </p:cNvPr>
          <p:cNvSpPr/>
          <p:nvPr/>
        </p:nvSpPr>
        <p:spPr>
          <a:xfrm>
            <a:off x="5653088" y="6132498"/>
            <a:ext cx="6096000" cy="276999"/>
          </a:xfrm>
          <a:prstGeom prst="rect">
            <a:avLst/>
          </a:prstGeom>
        </p:spPr>
        <p:txBody>
          <a:bodyPr>
            <a:spAutoFit/>
          </a:bodyPr>
          <a:lstStyle/>
          <a:p>
            <a:pPr algn="r"/>
            <a:r>
              <a:rPr lang="en-AU" sz="1200" dirty="0">
                <a:hlinkClick r:id="rId3"/>
              </a:rPr>
              <a:t>https://stormz.me/en/blog/stormz-games-product-box1</a:t>
            </a:r>
            <a:r>
              <a:rPr lang="en-AU" sz="1200" dirty="0"/>
              <a:t> </a:t>
            </a:r>
          </a:p>
        </p:txBody>
      </p:sp>
    </p:spTree>
    <p:extLst>
      <p:ext uri="{BB962C8B-B14F-4D97-AF65-F5344CB8AC3E}">
        <p14:creationId xmlns:p14="http://schemas.microsoft.com/office/powerpoint/2010/main" val="19013558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E3AE-7867-44EE-A585-F4F11368053E}"/>
              </a:ext>
            </a:extLst>
          </p:cNvPr>
          <p:cNvSpPr>
            <a:spLocks noGrp="1"/>
          </p:cNvSpPr>
          <p:nvPr>
            <p:ph type="title"/>
          </p:nvPr>
        </p:nvSpPr>
        <p:spPr/>
        <p:txBody>
          <a:bodyPr/>
          <a:lstStyle/>
          <a:p>
            <a:r>
              <a:rPr lang="en-AU" dirty="0"/>
              <a:t>Tools – Acceptance Criteria</a:t>
            </a:r>
          </a:p>
        </p:txBody>
      </p:sp>
      <p:sp>
        <p:nvSpPr>
          <p:cNvPr id="4" name="Content Placeholder 3">
            <a:extLst>
              <a:ext uri="{FF2B5EF4-FFF2-40B4-BE49-F238E27FC236}">
                <a16:creationId xmlns:a16="http://schemas.microsoft.com/office/drawing/2014/main" id="{B678D3CD-BB6C-4495-8FA4-0DFB098811A1}"/>
              </a:ext>
            </a:extLst>
          </p:cNvPr>
          <p:cNvSpPr>
            <a:spLocks noGrp="1"/>
          </p:cNvSpPr>
          <p:nvPr>
            <p:ph idx="11"/>
          </p:nvPr>
        </p:nvSpPr>
        <p:spPr/>
        <p:txBody>
          <a:bodyPr/>
          <a:lstStyle/>
          <a:p>
            <a:r>
              <a:rPr lang="en-AU" dirty="0"/>
              <a:t>Bullet points to show what is acceptable</a:t>
            </a:r>
          </a:p>
          <a:p>
            <a:r>
              <a:rPr lang="en-AU" dirty="0"/>
              <a:t>Not what makes it done. </a:t>
            </a:r>
          </a:p>
          <a:p>
            <a:r>
              <a:rPr lang="en-AU" dirty="0"/>
              <a:t>Think of an exam – it is done, but may not be right (or acceptable) that only happens during checking answers (or testing)</a:t>
            </a:r>
          </a:p>
        </p:txBody>
      </p:sp>
      <p:pic>
        <p:nvPicPr>
          <p:cNvPr id="7170" name="Picture 2" descr="Acceptance Criteria - Productfolio">
            <a:extLst>
              <a:ext uri="{FF2B5EF4-FFF2-40B4-BE49-F238E27FC236}">
                <a16:creationId xmlns:a16="http://schemas.microsoft.com/office/drawing/2014/main" id="{34891870-2C05-4072-A022-8D3DFDEBD49C}"/>
              </a:ext>
            </a:extLst>
          </p:cNvPr>
          <p:cNvPicPr>
            <a:picLocks noGrp="1" noChangeAspect="1" noChangeArrowheads="1"/>
          </p:cNvPicPr>
          <p:nvPr>
            <p:ph idx="12"/>
          </p:nvPr>
        </p:nvPicPr>
        <p:blipFill>
          <a:blip r:embed="rId2">
            <a:extLst>
              <a:ext uri="{28A0092B-C50C-407E-A947-70E740481C1C}">
                <a14:useLocalDpi xmlns:a14="http://schemas.microsoft.com/office/drawing/2010/main" val="0"/>
              </a:ext>
            </a:extLst>
          </a:blip>
          <a:srcRect/>
          <a:stretch>
            <a:fillRect/>
          </a:stretch>
        </p:blipFill>
        <p:spPr bwMode="auto">
          <a:xfrm>
            <a:off x="6184900" y="2253622"/>
            <a:ext cx="5564188" cy="26603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B4C30-4B79-433C-8E21-1375B00B6C56}"/>
              </a:ext>
            </a:extLst>
          </p:cNvPr>
          <p:cNvSpPr/>
          <p:nvPr/>
        </p:nvSpPr>
        <p:spPr>
          <a:xfrm>
            <a:off x="7048869" y="6318732"/>
            <a:ext cx="4847208" cy="261610"/>
          </a:xfrm>
          <a:prstGeom prst="rect">
            <a:avLst/>
          </a:prstGeom>
        </p:spPr>
        <p:txBody>
          <a:bodyPr wrap="square">
            <a:spAutoFit/>
          </a:bodyPr>
          <a:lstStyle/>
          <a:p>
            <a:pPr algn="r"/>
            <a:r>
              <a:rPr lang="en-AU" sz="1100" dirty="0">
                <a:hlinkClick r:id="rId3"/>
              </a:rPr>
              <a:t>https://productfolio.com/what-are-acceptance-criteria/</a:t>
            </a:r>
            <a:r>
              <a:rPr lang="en-AU" sz="1100" dirty="0"/>
              <a:t> </a:t>
            </a:r>
          </a:p>
        </p:txBody>
      </p:sp>
    </p:spTree>
    <p:extLst>
      <p:ext uri="{BB962C8B-B14F-4D97-AF65-F5344CB8AC3E}">
        <p14:creationId xmlns:p14="http://schemas.microsoft.com/office/powerpoint/2010/main" val="3729239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4EAF-EC87-4878-B846-2DA47493A309}"/>
              </a:ext>
            </a:extLst>
          </p:cNvPr>
          <p:cNvSpPr>
            <a:spLocks noGrp="1"/>
          </p:cNvSpPr>
          <p:nvPr>
            <p:ph type="title"/>
          </p:nvPr>
        </p:nvSpPr>
        <p:spPr/>
        <p:txBody>
          <a:bodyPr/>
          <a:lstStyle/>
          <a:p>
            <a:r>
              <a:rPr lang="en-AU" dirty="0"/>
              <a:t>Tools - Stakeholder Matrix </a:t>
            </a:r>
          </a:p>
        </p:txBody>
      </p:sp>
      <p:sp>
        <p:nvSpPr>
          <p:cNvPr id="3" name="Content Placeholder 2">
            <a:extLst>
              <a:ext uri="{FF2B5EF4-FFF2-40B4-BE49-F238E27FC236}">
                <a16:creationId xmlns:a16="http://schemas.microsoft.com/office/drawing/2014/main" id="{2CD51696-59B6-4DC4-9CA1-F5B19D9BE526}"/>
              </a:ext>
            </a:extLst>
          </p:cNvPr>
          <p:cNvSpPr>
            <a:spLocks noGrp="1"/>
          </p:cNvSpPr>
          <p:nvPr>
            <p:ph idx="11"/>
          </p:nvPr>
        </p:nvSpPr>
        <p:spPr>
          <a:xfrm>
            <a:off x="442914" y="1303312"/>
            <a:ext cx="6046664" cy="4560941"/>
          </a:xfrm>
        </p:spPr>
        <p:txBody>
          <a:bodyPr/>
          <a:lstStyle/>
          <a:p>
            <a:pPr marL="0" indent="0">
              <a:buNone/>
            </a:pPr>
            <a:r>
              <a:rPr lang="en-AU" dirty="0"/>
              <a:t>By mapping out the stakeholders we achieve the following:</a:t>
            </a:r>
          </a:p>
          <a:p>
            <a:r>
              <a:rPr lang="en-AU" dirty="0"/>
              <a:t>Know who everyone is and can see if there are any missed people</a:t>
            </a:r>
          </a:p>
          <a:p>
            <a:r>
              <a:rPr lang="en-AU" dirty="0"/>
              <a:t>Think about what they want to achieve by solving this problem and how much they can help us through their influence and interest</a:t>
            </a:r>
          </a:p>
          <a:p>
            <a:r>
              <a:rPr lang="en-AU" dirty="0"/>
              <a:t>Think about how we will engage with each of the stakeholders </a:t>
            </a:r>
          </a:p>
          <a:p>
            <a:r>
              <a:rPr lang="en-AU" dirty="0"/>
              <a:t>Group stakeholders together to improve efficiency </a:t>
            </a:r>
          </a:p>
        </p:txBody>
      </p:sp>
      <p:pic>
        <p:nvPicPr>
          <p:cNvPr id="2050" name="Picture 2" descr="Stakeholder Map">
            <a:extLst>
              <a:ext uri="{FF2B5EF4-FFF2-40B4-BE49-F238E27FC236}">
                <a16:creationId xmlns:a16="http://schemas.microsoft.com/office/drawing/2014/main" id="{2E5DA090-2225-4389-B621-BF254FAEABF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28" r="10627"/>
          <a:stretch/>
        </p:blipFill>
        <p:spPr bwMode="auto">
          <a:xfrm>
            <a:off x="6662182" y="1244516"/>
            <a:ext cx="5086905" cy="467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626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366606549"/>
              </p:ext>
            </p:extLst>
          </p:nvPr>
        </p:nvGraphicFramePr>
        <p:xfrm>
          <a:off x="600075" y="1188997"/>
          <a:ext cx="10896507" cy="2947997"/>
        </p:xfrm>
        <a:graphic>
          <a:graphicData uri="http://schemas.openxmlformats.org/drawingml/2006/table">
            <a:tbl>
              <a:tblPr firstRow="1" bandRow="1">
                <a:tableStyleId>{9D7B26C5-4107-4FEC-AEDC-1716B250A1EF}</a:tableStyleId>
              </a:tblPr>
              <a:tblGrid>
                <a:gridCol w="1145904">
                  <a:extLst>
                    <a:ext uri="{9D8B030D-6E8A-4147-A177-3AD203B41FA5}">
                      <a16:colId xmlns:a16="http://schemas.microsoft.com/office/drawing/2014/main" val="4155001442"/>
                    </a:ext>
                  </a:extLst>
                </a:gridCol>
                <a:gridCol w="2137839">
                  <a:extLst>
                    <a:ext uri="{9D8B030D-6E8A-4147-A177-3AD203B41FA5}">
                      <a16:colId xmlns:a16="http://schemas.microsoft.com/office/drawing/2014/main" val="2167371090"/>
                    </a:ext>
                  </a:extLst>
                </a:gridCol>
                <a:gridCol w="7612764">
                  <a:extLst>
                    <a:ext uri="{9D8B030D-6E8A-4147-A177-3AD203B41FA5}">
                      <a16:colId xmlns:a16="http://schemas.microsoft.com/office/drawing/2014/main" val="1899075238"/>
                    </a:ext>
                  </a:extLst>
                </a:gridCol>
              </a:tblGrid>
              <a:tr h="244316">
                <a:tc>
                  <a:txBody>
                    <a:bodyPr/>
                    <a:lstStyle/>
                    <a:p>
                      <a:pPr>
                        <a:lnSpc>
                          <a:spcPts val="1100"/>
                        </a:lnSpc>
                        <a:spcBef>
                          <a:spcPts val="300"/>
                        </a:spcBef>
                        <a:spcAft>
                          <a:spcPts val="300"/>
                        </a:spcAft>
                      </a:pPr>
                      <a:r>
                        <a:rPr lang="en-AU" sz="1000" dirty="0">
                          <a:solidFill>
                            <a:srgbClr val="262626"/>
                          </a:solidFill>
                          <a:effectLst/>
                          <a:latin typeface="Montserrat" panose="00000500000000000000" pitchFamily="2" charset="0"/>
                        </a:rPr>
                        <a:t>Role</a:t>
                      </a:r>
                      <a:endParaRPr lang="en-AU" sz="1000" b="1" dirty="0">
                        <a:solidFill>
                          <a:srgbClr val="262626"/>
                        </a:solidFill>
                        <a:effectLst/>
                        <a:latin typeface="Montserrat" panose="00000500000000000000" pitchFamily="2" charset="0"/>
                        <a:ea typeface="Times New Roman" panose="02020603050405020304" pitchFamily="18" charset="0"/>
                        <a:cs typeface="Arial" panose="020B0604020202020204" pitchFamily="34" charset="0"/>
                      </a:endParaRPr>
                    </a:p>
                  </a:txBody>
                  <a:tcPr marL="33816" marR="33816" marT="0" marB="0" anchor="ctr"/>
                </a:tc>
                <a:tc>
                  <a:txBody>
                    <a:bodyPr/>
                    <a:lstStyle/>
                    <a:p>
                      <a:pPr>
                        <a:lnSpc>
                          <a:spcPts val="1100"/>
                        </a:lnSpc>
                        <a:spcBef>
                          <a:spcPts val="300"/>
                        </a:spcBef>
                        <a:spcAft>
                          <a:spcPts val="300"/>
                        </a:spcAft>
                      </a:pPr>
                      <a:r>
                        <a:rPr lang="en-AU" sz="1000" dirty="0">
                          <a:solidFill>
                            <a:srgbClr val="262626"/>
                          </a:solidFill>
                          <a:effectLst/>
                          <a:latin typeface="Montserrat" panose="00000500000000000000" pitchFamily="2" charset="0"/>
                        </a:rPr>
                        <a:t>Name and Position Title</a:t>
                      </a:r>
                      <a:endParaRPr lang="en-AU" sz="1000" b="1" dirty="0">
                        <a:solidFill>
                          <a:srgbClr val="262626"/>
                        </a:solidFill>
                        <a:effectLst/>
                        <a:latin typeface="Montserrat" panose="00000500000000000000" pitchFamily="2" charset="0"/>
                        <a:ea typeface="Times New Roman" panose="02020603050405020304" pitchFamily="18" charset="0"/>
                        <a:cs typeface="Arial" panose="020B0604020202020204" pitchFamily="34" charset="0"/>
                      </a:endParaRPr>
                    </a:p>
                  </a:txBody>
                  <a:tcPr marL="33816" marR="33816" marT="0" marB="0" anchor="ctr"/>
                </a:tc>
                <a:tc>
                  <a:txBody>
                    <a:bodyPr/>
                    <a:lstStyle/>
                    <a:p>
                      <a:pPr>
                        <a:lnSpc>
                          <a:spcPts val="1100"/>
                        </a:lnSpc>
                        <a:spcBef>
                          <a:spcPts val="300"/>
                        </a:spcBef>
                        <a:spcAft>
                          <a:spcPts val="300"/>
                        </a:spcAft>
                      </a:pPr>
                      <a:r>
                        <a:rPr lang="en-AU" sz="1000" dirty="0">
                          <a:solidFill>
                            <a:srgbClr val="262626"/>
                          </a:solidFill>
                          <a:effectLst/>
                          <a:latin typeface="Montserrat" panose="00000500000000000000" pitchFamily="2" charset="0"/>
                        </a:rPr>
                        <a:t>Responsibilities</a:t>
                      </a:r>
                      <a:endParaRPr lang="en-AU" sz="1000" b="1" dirty="0">
                        <a:solidFill>
                          <a:srgbClr val="262626"/>
                        </a:solidFill>
                        <a:effectLst/>
                        <a:latin typeface="Montserrat" panose="00000500000000000000" pitchFamily="2" charset="0"/>
                        <a:ea typeface="Times New Roman" panose="02020603050405020304" pitchFamily="18" charset="0"/>
                        <a:cs typeface="Arial" panose="020B0604020202020204" pitchFamily="34" charset="0"/>
                      </a:endParaRPr>
                    </a:p>
                  </a:txBody>
                  <a:tcPr marL="33816" marR="33816" marT="0" marB="0" anchor="ctr"/>
                </a:tc>
                <a:extLst>
                  <a:ext uri="{0D108BD9-81ED-4DB2-BD59-A6C34878D82A}">
                    <a16:rowId xmlns:a16="http://schemas.microsoft.com/office/drawing/2014/main" val="117751714"/>
                  </a:ext>
                </a:extLst>
              </a:tr>
              <a:tr h="653119">
                <a:tc>
                  <a:txBody>
                    <a:bodyPr/>
                    <a:lstStyle/>
                    <a:p>
                      <a:pPr>
                        <a:lnSpc>
                          <a:spcPts val="1100"/>
                        </a:lnSpc>
                        <a:spcBef>
                          <a:spcPts val="300"/>
                        </a:spcBef>
                        <a:spcAft>
                          <a:spcPts val="300"/>
                        </a:spcAft>
                      </a:pPr>
                      <a:endParaRPr lang="en-AU" sz="900" b="1" dirty="0">
                        <a:effectLst/>
                        <a:latin typeface="Montserrat" panose="00000500000000000000" pitchFamily="2" charset="0"/>
                        <a:ea typeface="Times New Roman" panose="02020603050405020304" pitchFamily="18" charset="0"/>
                        <a:cs typeface="Arial" panose="020B0604020202020204" pitchFamily="34" charset="0"/>
                      </a:endParaRPr>
                    </a:p>
                  </a:txBody>
                  <a:tcPr marL="33816" marR="33816" marT="46800" marB="46800"/>
                </a:tc>
                <a:tc>
                  <a:txBody>
                    <a:bodyPr/>
                    <a:lstStyle/>
                    <a:p>
                      <a:endParaRPr lang="en-AU" sz="900" b="0" dirty="0">
                        <a:latin typeface="Montserrat" panose="00000500000000000000" pitchFamily="2" charset="0"/>
                        <a:cs typeface="Arial" panose="020B0604020202020204" pitchFamily="34" charset="0"/>
                      </a:endParaRPr>
                    </a:p>
                  </a:txBody>
                  <a:tcPr marT="46800" marB="46800"/>
                </a:tc>
                <a:tc>
                  <a:txBody>
                    <a:bodyPr/>
                    <a:lstStyle/>
                    <a:p>
                      <a:endParaRPr lang="en-AU" sz="900" dirty="0">
                        <a:latin typeface="Montserrat" panose="00000500000000000000" pitchFamily="2" charset="0"/>
                        <a:cs typeface="Arial" panose="020B0604020202020204" pitchFamily="34" charset="0"/>
                      </a:endParaRPr>
                    </a:p>
                  </a:txBody>
                  <a:tcPr marT="46800" marB="46800"/>
                </a:tc>
                <a:extLst>
                  <a:ext uri="{0D108BD9-81ED-4DB2-BD59-A6C34878D82A}">
                    <a16:rowId xmlns:a16="http://schemas.microsoft.com/office/drawing/2014/main" val="1096192340"/>
                  </a:ext>
                </a:extLst>
              </a:tr>
              <a:tr h="815604">
                <a:tc>
                  <a:txBody>
                    <a:bodyPr/>
                    <a:lstStyle/>
                    <a:p>
                      <a:pPr>
                        <a:lnSpc>
                          <a:spcPts val="1100"/>
                        </a:lnSpc>
                        <a:spcBef>
                          <a:spcPts val="300"/>
                        </a:spcBef>
                        <a:spcAft>
                          <a:spcPts val="300"/>
                        </a:spcAft>
                      </a:pPr>
                      <a:endParaRPr lang="en-AU" sz="900" b="1" dirty="0">
                        <a:effectLst/>
                        <a:latin typeface="Montserrat" panose="00000500000000000000" pitchFamily="2" charset="0"/>
                        <a:ea typeface="Times New Roman" panose="02020603050405020304" pitchFamily="18" charset="0"/>
                        <a:cs typeface="Arial" panose="020B0604020202020204" pitchFamily="34" charset="0"/>
                      </a:endParaRPr>
                    </a:p>
                  </a:txBody>
                  <a:tcPr marL="33816" marR="33816" marT="46800" marB="46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dirty="0">
                        <a:latin typeface="Montserrat" panose="00000500000000000000" pitchFamily="2" charset="0"/>
                        <a:cs typeface="Arial" panose="020B0604020202020204" pitchFamily="34" charset="0"/>
                      </a:endParaRPr>
                    </a:p>
                  </a:txBody>
                  <a:tcPr marT="46800" marB="46800"/>
                </a:tc>
                <a:tc>
                  <a:txBody>
                    <a:bodyPr/>
                    <a:lstStyle/>
                    <a:p>
                      <a:pPr marL="171450" lvl="0" indent="-171450">
                        <a:buFont typeface="Arial" panose="020B0604020202020204" pitchFamily="34" charset="0"/>
                        <a:buChar char="•"/>
                      </a:pPr>
                      <a:endParaRPr lang="en-AU" sz="900" dirty="0">
                        <a:latin typeface="Montserrat" panose="00000500000000000000" pitchFamily="2" charset="0"/>
                        <a:cs typeface="Arial" panose="020B0604020202020204" pitchFamily="34" charset="0"/>
                      </a:endParaRPr>
                    </a:p>
                  </a:txBody>
                  <a:tcPr marT="46800" marB="46800"/>
                </a:tc>
                <a:extLst>
                  <a:ext uri="{0D108BD9-81ED-4DB2-BD59-A6C34878D82A}">
                    <a16:rowId xmlns:a16="http://schemas.microsoft.com/office/drawing/2014/main" val="2578471371"/>
                  </a:ext>
                </a:extLst>
              </a:tr>
              <a:tr h="1234958">
                <a:tc>
                  <a:txBody>
                    <a:bodyPr/>
                    <a:lstStyle/>
                    <a:p>
                      <a:endParaRPr lang="en-AU" sz="900" b="1" dirty="0">
                        <a:latin typeface="Montserrat" panose="00000500000000000000" pitchFamily="2" charset="0"/>
                        <a:cs typeface="Arial" panose="020B0604020202020204" pitchFamily="34" charset="0"/>
                      </a:endParaRPr>
                    </a:p>
                  </a:txBody>
                  <a:tcPr marT="46800" marB="46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kern="1200" baseline="0" dirty="0">
                        <a:solidFill>
                          <a:schemeClr val="tx1"/>
                        </a:solidFill>
                        <a:latin typeface="Montserrat" panose="00000500000000000000" pitchFamily="2" charset="0"/>
                        <a:ea typeface="+mn-ea"/>
                        <a:cs typeface="Arial" panose="020B0604020202020204" pitchFamily="34" charset="0"/>
                      </a:endParaRPr>
                    </a:p>
                  </a:txBody>
                  <a:tcPr marT="46800" marB="46800"/>
                </a:tc>
                <a:tc>
                  <a:txBody>
                    <a:bodyPr/>
                    <a:lstStyle/>
                    <a:p>
                      <a:endParaRPr lang="en-US" sz="900" dirty="0">
                        <a:latin typeface="Montserrat" panose="00000500000000000000" pitchFamily="2" charset="0"/>
                        <a:cs typeface="Arial" panose="020B0604020202020204" pitchFamily="34" charset="0"/>
                      </a:endParaRPr>
                    </a:p>
                  </a:txBody>
                  <a:tcPr marT="46800" marB="46800"/>
                </a:tc>
                <a:extLst>
                  <a:ext uri="{0D108BD9-81ED-4DB2-BD59-A6C34878D82A}">
                    <a16:rowId xmlns:a16="http://schemas.microsoft.com/office/drawing/2014/main" val="318392708"/>
                  </a:ext>
                </a:extLst>
              </a:tr>
            </a:tbl>
          </a:graphicData>
        </a:graphic>
      </p:graphicFrame>
      <p:sp>
        <p:nvSpPr>
          <p:cNvPr id="2" name="Title 1">
            <a:extLst>
              <a:ext uri="{FF2B5EF4-FFF2-40B4-BE49-F238E27FC236}">
                <a16:creationId xmlns:a16="http://schemas.microsoft.com/office/drawing/2014/main" id="{0779281F-0631-40B4-8C8E-70A303092E2E}"/>
              </a:ext>
            </a:extLst>
          </p:cNvPr>
          <p:cNvSpPr>
            <a:spLocks noGrp="1"/>
          </p:cNvSpPr>
          <p:nvPr>
            <p:ph type="title"/>
          </p:nvPr>
        </p:nvSpPr>
        <p:spPr/>
        <p:txBody>
          <a:bodyPr/>
          <a:lstStyle/>
          <a:p>
            <a:r>
              <a:rPr lang="en-AU" dirty="0"/>
              <a:t>Tools - Roles &amp; Responsibilities</a:t>
            </a:r>
          </a:p>
        </p:txBody>
      </p:sp>
      <p:sp>
        <p:nvSpPr>
          <p:cNvPr id="3" name="TextBox 2">
            <a:extLst>
              <a:ext uri="{FF2B5EF4-FFF2-40B4-BE49-F238E27FC236}">
                <a16:creationId xmlns:a16="http://schemas.microsoft.com/office/drawing/2014/main" id="{ED14A2AC-200C-4CC2-AE59-1FCA5F582BE9}"/>
              </a:ext>
            </a:extLst>
          </p:cNvPr>
          <p:cNvSpPr txBox="1"/>
          <p:nvPr/>
        </p:nvSpPr>
        <p:spPr>
          <a:xfrm>
            <a:off x="3038036" y="4994172"/>
            <a:ext cx="6900958" cy="1200329"/>
          </a:xfrm>
          <a:prstGeom prst="rect">
            <a:avLst/>
          </a:prstGeom>
          <a:noFill/>
        </p:spPr>
        <p:txBody>
          <a:bodyPr wrap="square" rtlCol="0">
            <a:spAutoFit/>
          </a:bodyPr>
          <a:lstStyle/>
          <a:p>
            <a:r>
              <a:rPr lang="en-AU" dirty="0"/>
              <a:t>Note:  A RACI is often too much detail that goes unused.</a:t>
            </a:r>
          </a:p>
          <a:p>
            <a:r>
              <a:rPr lang="en-AU" dirty="0"/>
              <a:t> </a:t>
            </a:r>
          </a:p>
          <a:p>
            <a:r>
              <a:rPr lang="en-AU" dirty="0"/>
              <a:t>Try RA instead. Who is responsible, who is accountable. Then consult and inform everyone via the showcase.</a:t>
            </a:r>
          </a:p>
        </p:txBody>
      </p:sp>
    </p:spTree>
    <p:extLst>
      <p:ext uri="{BB962C8B-B14F-4D97-AF65-F5344CB8AC3E}">
        <p14:creationId xmlns:p14="http://schemas.microsoft.com/office/powerpoint/2010/main" val="28486680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F543-68E4-4467-A458-9375E9043748}"/>
              </a:ext>
            </a:extLst>
          </p:cNvPr>
          <p:cNvSpPr>
            <a:spLocks noGrp="1"/>
          </p:cNvSpPr>
          <p:nvPr>
            <p:ph type="title"/>
          </p:nvPr>
        </p:nvSpPr>
        <p:spPr/>
        <p:txBody>
          <a:bodyPr/>
          <a:lstStyle/>
          <a:p>
            <a:r>
              <a:rPr lang="en-AU" dirty="0"/>
              <a:t>Tools - Value Stream Mapping </a:t>
            </a:r>
          </a:p>
        </p:txBody>
      </p:sp>
      <p:sp>
        <p:nvSpPr>
          <p:cNvPr id="3" name="Content Placeholder 2">
            <a:extLst>
              <a:ext uri="{FF2B5EF4-FFF2-40B4-BE49-F238E27FC236}">
                <a16:creationId xmlns:a16="http://schemas.microsoft.com/office/drawing/2014/main" id="{146BBB19-B086-49AE-AD24-4587A01654EC}"/>
              </a:ext>
            </a:extLst>
          </p:cNvPr>
          <p:cNvSpPr>
            <a:spLocks noGrp="1"/>
          </p:cNvSpPr>
          <p:nvPr>
            <p:ph idx="11"/>
          </p:nvPr>
        </p:nvSpPr>
        <p:spPr>
          <a:xfrm>
            <a:off x="442914" y="1303312"/>
            <a:ext cx="4865934" cy="4560941"/>
          </a:xfrm>
        </p:spPr>
        <p:txBody>
          <a:bodyPr/>
          <a:lstStyle/>
          <a:p>
            <a:r>
              <a:rPr lang="en-AU" dirty="0"/>
              <a:t>A value stream map shows all the processes involved from a customer request to fulfilling the request.</a:t>
            </a:r>
          </a:p>
          <a:p>
            <a:r>
              <a:rPr lang="en-AU" dirty="0"/>
              <a:t>It can show where process inefficiencies are by analysing the time it takes to complete a step in the process and how much waiting time there is between steps. </a:t>
            </a:r>
          </a:p>
        </p:txBody>
      </p:sp>
      <p:pic>
        <p:nvPicPr>
          <p:cNvPr id="4" name="Picture 3">
            <a:extLst>
              <a:ext uri="{FF2B5EF4-FFF2-40B4-BE49-F238E27FC236}">
                <a16:creationId xmlns:a16="http://schemas.microsoft.com/office/drawing/2014/main" id="{DAE758F1-B12B-4472-9234-3ADC2CF75EB6}"/>
              </a:ext>
            </a:extLst>
          </p:cNvPr>
          <p:cNvPicPr>
            <a:picLocks noChangeAspect="1"/>
          </p:cNvPicPr>
          <p:nvPr/>
        </p:nvPicPr>
        <p:blipFill>
          <a:blip r:embed="rId2"/>
          <a:stretch>
            <a:fillRect/>
          </a:stretch>
        </p:blipFill>
        <p:spPr>
          <a:xfrm>
            <a:off x="5505875" y="1649812"/>
            <a:ext cx="6323111" cy="3558376"/>
          </a:xfrm>
          <a:prstGeom prst="rect">
            <a:avLst/>
          </a:prstGeom>
        </p:spPr>
      </p:pic>
      <p:sp>
        <p:nvSpPr>
          <p:cNvPr id="5" name="Rectangle 4">
            <a:extLst>
              <a:ext uri="{FF2B5EF4-FFF2-40B4-BE49-F238E27FC236}">
                <a16:creationId xmlns:a16="http://schemas.microsoft.com/office/drawing/2014/main" id="{057855FE-69F4-42E6-999F-45BF5CB9E57B}"/>
              </a:ext>
            </a:extLst>
          </p:cNvPr>
          <p:cNvSpPr/>
          <p:nvPr/>
        </p:nvSpPr>
        <p:spPr>
          <a:xfrm>
            <a:off x="5732986" y="6172538"/>
            <a:ext cx="6096000" cy="276999"/>
          </a:xfrm>
          <a:prstGeom prst="rect">
            <a:avLst/>
          </a:prstGeom>
        </p:spPr>
        <p:txBody>
          <a:bodyPr>
            <a:spAutoFit/>
          </a:bodyPr>
          <a:lstStyle/>
          <a:p>
            <a:pPr algn="r"/>
            <a:r>
              <a:rPr lang="en-AU" sz="1200" dirty="0">
                <a:hlinkClick r:id="rId3"/>
              </a:rPr>
              <a:t>https://www.plutora.com/blog/value-stream-mapping</a:t>
            </a:r>
            <a:r>
              <a:rPr lang="en-AU" sz="1200" dirty="0"/>
              <a:t> </a:t>
            </a:r>
          </a:p>
        </p:txBody>
      </p:sp>
    </p:spTree>
    <p:extLst>
      <p:ext uri="{BB962C8B-B14F-4D97-AF65-F5344CB8AC3E}">
        <p14:creationId xmlns:p14="http://schemas.microsoft.com/office/powerpoint/2010/main" val="24318930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ED38-BE45-4D1E-85F6-1DD4F7FB8FDA}"/>
              </a:ext>
            </a:extLst>
          </p:cNvPr>
          <p:cNvSpPr>
            <a:spLocks noGrp="1"/>
          </p:cNvSpPr>
          <p:nvPr>
            <p:ph type="title"/>
          </p:nvPr>
        </p:nvSpPr>
        <p:spPr/>
        <p:txBody>
          <a:bodyPr/>
          <a:lstStyle/>
          <a:p>
            <a:r>
              <a:rPr lang="en-AU" dirty="0"/>
              <a:t>Tools - Story Maps / Backbones </a:t>
            </a:r>
          </a:p>
        </p:txBody>
      </p:sp>
      <p:sp>
        <p:nvSpPr>
          <p:cNvPr id="3" name="Content Placeholder 2">
            <a:extLst>
              <a:ext uri="{FF2B5EF4-FFF2-40B4-BE49-F238E27FC236}">
                <a16:creationId xmlns:a16="http://schemas.microsoft.com/office/drawing/2014/main" id="{4CB5AC60-7EE3-47F5-9126-811A9DD30E06}"/>
              </a:ext>
            </a:extLst>
          </p:cNvPr>
          <p:cNvSpPr>
            <a:spLocks noGrp="1"/>
          </p:cNvSpPr>
          <p:nvPr>
            <p:ph idx="11"/>
          </p:nvPr>
        </p:nvSpPr>
        <p:spPr>
          <a:xfrm>
            <a:off x="442913" y="1303312"/>
            <a:ext cx="5653087" cy="4560941"/>
          </a:xfrm>
        </p:spPr>
        <p:txBody>
          <a:bodyPr/>
          <a:lstStyle/>
          <a:p>
            <a:r>
              <a:rPr lang="en-AU" dirty="0"/>
              <a:t>During Concept phase you wont have all the stories yet, but you can still start the top section of the story map.</a:t>
            </a:r>
          </a:p>
        </p:txBody>
      </p:sp>
      <p:pic>
        <p:nvPicPr>
          <p:cNvPr id="4" name="Picture 2" descr="http://3.bp.blogspot.com/-jySCPZkngcs/T2DrcIrEscI/AAAAAAAABw4/u1xrp-n0ISQ/s1600/UserStoryMap.png">
            <a:extLst>
              <a:ext uri="{FF2B5EF4-FFF2-40B4-BE49-F238E27FC236}">
                <a16:creationId xmlns:a16="http://schemas.microsoft.com/office/drawing/2014/main" id="{E0E970AD-8F81-41E7-BF9D-6C1FCA229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854" y="1663852"/>
            <a:ext cx="5392233" cy="39745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E7A0FA8B-C8B8-4834-AE1D-540131A60CC9}"/>
              </a:ext>
            </a:extLst>
          </p:cNvPr>
          <p:cNvSpPr/>
          <p:nvPr/>
        </p:nvSpPr>
        <p:spPr>
          <a:xfrm>
            <a:off x="6178858" y="1482571"/>
            <a:ext cx="5653087" cy="1349406"/>
          </a:xfrm>
          <a:prstGeom prst="roundRect">
            <a:avLst/>
          </a:prstGeom>
          <a:noFill/>
          <a:ln w="76200">
            <a:solidFill>
              <a:srgbClr val="B111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851018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5A7A-9907-41D5-95BB-FA97CF8C9717}"/>
              </a:ext>
            </a:extLst>
          </p:cNvPr>
          <p:cNvSpPr>
            <a:spLocks noGrp="1"/>
          </p:cNvSpPr>
          <p:nvPr>
            <p:ph type="title"/>
          </p:nvPr>
        </p:nvSpPr>
        <p:spPr/>
        <p:txBody>
          <a:bodyPr/>
          <a:lstStyle/>
          <a:p>
            <a:r>
              <a:rPr lang="en-AU" dirty="0"/>
              <a:t>Tools – Business Process Modelling</a:t>
            </a:r>
          </a:p>
        </p:txBody>
      </p:sp>
      <p:sp>
        <p:nvSpPr>
          <p:cNvPr id="4" name="Content Placeholder 3">
            <a:extLst>
              <a:ext uri="{FF2B5EF4-FFF2-40B4-BE49-F238E27FC236}">
                <a16:creationId xmlns:a16="http://schemas.microsoft.com/office/drawing/2014/main" id="{16ACADFB-A74F-4E42-9EF0-9396AEC9AB7E}"/>
              </a:ext>
            </a:extLst>
          </p:cNvPr>
          <p:cNvSpPr>
            <a:spLocks noGrp="1"/>
          </p:cNvSpPr>
          <p:nvPr>
            <p:ph idx="11"/>
          </p:nvPr>
        </p:nvSpPr>
        <p:spPr>
          <a:xfrm>
            <a:off x="442914" y="1303312"/>
            <a:ext cx="4484194" cy="4560941"/>
          </a:xfrm>
        </p:spPr>
        <p:txBody>
          <a:bodyPr/>
          <a:lstStyle/>
          <a:p>
            <a:r>
              <a:rPr lang="en-AU" dirty="0"/>
              <a:t>BPM is a standardise way of looking at a process flow. </a:t>
            </a:r>
          </a:p>
          <a:p>
            <a:r>
              <a:rPr lang="en-AU" dirty="0"/>
              <a:t>It doesn’t need to be a formal BPM – but swim-lanes, a start and end point, and some decisions along the way can make a problem much easier to understand. </a:t>
            </a:r>
          </a:p>
        </p:txBody>
      </p:sp>
      <p:pic>
        <p:nvPicPr>
          <p:cNvPr id="7" name="Content Placeholder 5">
            <a:extLst>
              <a:ext uri="{FF2B5EF4-FFF2-40B4-BE49-F238E27FC236}">
                <a16:creationId xmlns:a16="http://schemas.microsoft.com/office/drawing/2014/main" id="{ACF5577B-F94C-4A62-8B52-1171C581D3E8}"/>
              </a:ext>
            </a:extLst>
          </p:cNvPr>
          <p:cNvPicPr>
            <a:picLocks noGrp="1" noChangeAspect="1"/>
          </p:cNvPicPr>
          <p:nvPr>
            <p:ph idx="12"/>
          </p:nvPr>
        </p:nvPicPr>
        <p:blipFill rotWithShape="1">
          <a:blip r:embed="rId2"/>
          <a:srcRect r="41554"/>
          <a:stretch/>
        </p:blipFill>
        <p:spPr>
          <a:xfrm>
            <a:off x="7154621" y="1303338"/>
            <a:ext cx="3624745" cy="4560887"/>
          </a:xfrm>
          <a:prstGeom prst="rect">
            <a:avLst/>
          </a:prstGeom>
          <a:noFill/>
        </p:spPr>
      </p:pic>
    </p:spTree>
    <p:extLst>
      <p:ext uri="{BB962C8B-B14F-4D97-AF65-F5344CB8AC3E}">
        <p14:creationId xmlns:p14="http://schemas.microsoft.com/office/powerpoint/2010/main" val="21992257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5A7A-9907-41D5-95BB-FA97CF8C9717}"/>
              </a:ext>
            </a:extLst>
          </p:cNvPr>
          <p:cNvSpPr>
            <a:spLocks noGrp="1"/>
          </p:cNvSpPr>
          <p:nvPr>
            <p:ph type="title"/>
          </p:nvPr>
        </p:nvSpPr>
        <p:spPr/>
        <p:txBody>
          <a:bodyPr/>
          <a:lstStyle/>
          <a:p>
            <a:r>
              <a:rPr lang="en-AU" dirty="0"/>
              <a:t>Tools – Sequence Diagrams</a:t>
            </a:r>
          </a:p>
        </p:txBody>
      </p:sp>
      <p:sp>
        <p:nvSpPr>
          <p:cNvPr id="4" name="Content Placeholder 3">
            <a:extLst>
              <a:ext uri="{FF2B5EF4-FFF2-40B4-BE49-F238E27FC236}">
                <a16:creationId xmlns:a16="http://schemas.microsoft.com/office/drawing/2014/main" id="{16ACADFB-A74F-4E42-9EF0-9396AEC9AB7E}"/>
              </a:ext>
            </a:extLst>
          </p:cNvPr>
          <p:cNvSpPr>
            <a:spLocks noGrp="1"/>
          </p:cNvSpPr>
          <p:nvPr>
            <p:ph idx="11"/>
          </p:nvPr>
        </p:nvSpPr>
        <p:spPr>
          <a:xfrm>
            <a:off x="442914" y="1303312"/>
            <a:ext cx="4484194" cy="4560941"/>
          </a:xfrm>
        </p:spPr>
        <p:txBody>
          <a:bodyPr/>
          <a:lstStyle/>
          <a:p>
            <a:r>
              <a:rPr lang="en-AU" dirty="0"/>
              <a:t>A sequence diagram is a diagram that allows for actions, data flows, and other messages to be visualised between different actors and systems. </a:t>
            </a:r>
          </a:p>
          <a:p>
            <a:r>
              <a:rPr lang="en-AU" dirty="0"/>
              <a:t>It can show loops and alternative routes based on different conditions. </a:t>
            </a:r>
          </a:p>
          <a:p>
            <a:r>
              <a:rPr lang="en-AU" dirty="0"/>
              <a:t>The can be formalised using tools (</a:t>
            </a:r>
            <a:r>
              <a:rPr lang="en-AU" dirty="0">
                <a:hlinkClick r:id="rId2"/>
              </a:rPr>
              <a:t>https://www.websequencediagrams.com/</a:t>
            </a:r>
            <a:r>
              <a:rPr lang="en-AU" dirty="0"/>
              <a:t> is a great tool), but can be just as powerful if drawn on a whiteboard  - the key is to collaborate with the team. Getting more people involved will help transfer knowledge about solution decisions and you’ll get a better outcome. </a:t>
            </a:r>
          </a:p>
        </p:txBody>
      </p:sp>
      <p:pic>
        <p:nvPicPr>
          <p:cNvPr id="1026" name="Picture 2" descr="Combined Fragment | Enterprise Architect User Guide">
            <a:extLst>
              <a:ext uri="{FF2B5EF4-FFF2-40B4-BE49-F238E27FC236}">
                <a16:creationId xmlns:a16="http://schemas.microsoft.com/office/drawing/2014/main" id="{BBF62381-7876-4879-AF0F-04B926C003C2}"/>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6356279" y="1303338"/>
            <a:ext cx="5221429" cy="456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4266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C608-5979-48C9-9A62-E05BDB32B79B}"/>
              </a:ext>
            </a:extLst>
          </p:cNvPr>
          <p:cNvSpPr>
            <a:spLocks noGrp="1"/>
          </p:cNvSpPr>
          <p:nvPr>
            <p:ph type="title"/>
          </p:nvPr>
        </p:nvSpPr>
        <p:spPr>
          <a:xfrm>
            <a:off x="442914" y="408463"/>
            <a:ext cx="9415461" cy="556738"/>
          </a:xfrm>
        </p:spPr>
        <p:txBody>
          <a:bodyPr/>
          <a:lstStyle/>
          <a:p>
            <a:r>
              <a:rPr lang="en-AU" dirty="0"/>
              <a:t>Tools - Evaluate Cost / Benefit</a:t>
            </a:r>
          </a:p>
        </p:txBody>
      </p:sp>
      <p:sp>
        <p:nvSpPr>
          <p:cNvPr id="3" name="Content Placeholder 2">
            <a:extLst>
              <a:ext uri="{FF2B5EF4-FFF2-40B4-BE49-F238E27FC236}">
                <a16:creationId xmlns:a16="http://schemas.microsoft.com/office/drawing/2014/main" id="{AF8EA569-1B67-41AB-88D7-203F5C5BB963}"/>
              </a:ext>
            </a:extLst>
          </p:cNvPr>
          <p:cNvSpPr>
            <a:spLocks noGrp="1"/>
          </p:cNvSpPr>
          <p:nvPr>
            <p:ph idx="11"/>
          </p:nvPr>
        </p:nvSpPr>
        <p:spPr>
          <a:xfrm>
            <a:off x="442913" y="1303312"/>
            <a:ext cx="5564187" cy="4560941"/>
          </a:xfrm>
        </p:spPr>
        <p:txBody>
          <a:bodyPr/>
          <a:lstStyle/>
          <a:p>
            <a:r>
              <a:rPr lang="en-AU" dirty="0"/>
              <a:t>What are the effects on users?</a:t>
            </a:r>
          </a:p>
          <a:p>
            <a:r>
              <a:rPr lang="en-AU" dirty="0"/>
              <a:t>What are the effects on nonusers?</a:t>
            </a:r>
          </a:p>
          <a:p>
            <a:r>
              <a:rPr lang="en-AU" dirty="0"/>
              <a:t>Are there any externality effects?</a:t>
            </a:r>
          </a:p>
          <a:p>
            <a:r>
              <a:rPr lang="en-AU" dirty="0"/>
              <a:t>Is there a social benefit? Employee benefit? </a:t>
            </a:r>
          </a:p>
          <a:p>
            <a:endParaRPr lang="en-AU" dirty="0"/>
          </a:p>
        </p:txBody>
      </p:sp>
      <p:pic>
        <p:nvPicPr>
          <p:cNvPr id="4098" name="Picture 2" descr="Cost-Benefit Analysis - Definition, Steps, How to Do?">
            <a:extLst>
              <a:ext uri="{FF2B5EF4-FFF2-40B4-BE49-F238E27FC236}">
                <a16:creationId xmlns:a16="http://schemas.microsoft.com/office/drawing/2014/main" id="{B398BB1B-E584-48B5-ABC0-9EECDDF038C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7300" y="1425575"/>
            <a:ext cx="7124700" cy="4438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C46E81-3046-41E3-BE11-114F9365EFBE}"/>
              </a:ext>
            </a:extLst>
          </p:cNvPr>
          <p:cNvSpPr txBox="1"/>
          <p:nvPr/>
        </p:nvSpPr>
        <p:spPr>
          <a:xfrm>
            <a:off x="6704838" y="6324600"/>
            <a:ext cx="6094476" cy="276999"/>
          </a:xfrm>
          <a:prstGeom prst="rect">
            <a:avLst/>
          </a:prstGeom>
          <a:noFill/>
        </p:spPr>
        <p:txBody>
          <a:bodyPr wrap="square">
            <a:spAutoFit/>
          </a:bodyPr>
          <a:lstStyle/>
          <a:p>
            <a:r>
              <a:rPr lang="en-AU" sz="1200" dirty="0">
                <a:hlinkClick r:id="rId3"/>
              </a:rPr>
              <a:t>https://www.wallstreetmojo.com/cost-benefit-analysis/</a:t>
            </a:r>
            <a:r>
              <a:rPr lang="en-AU" sz="1200" dirty="0"/>
              <a:t> </a:t>
            </a:r>
          </a:p>
        </p:txBody>
      </p:sp>
    </p:spTree>
    <p:extLst>
      <p:ext uri="{BB962C8B-B14F-4D97-AF65-F5344CB8AC3E}">
        <p14:creationId xmlns:p14="http://schemas.microsoft.com/office/powerpoint/2010/main" val="35659718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6278-4409-42B4-82E0-0FC3556DB420}"/>
              </a:ext>
            </a:extLst>
          </p:cNvPr>
          <p:cNvSpPr>
            <a:spLocks noGrp="1"/>
          </p:cNvSpPr>
          <p:nvPr>
            <p:ph type="title"/>
          </p:nvPr>
        </p:nvSpPr>
        <p:spPr/>
        <p:txBody>
          <a:bodyPr/>
          <a:lstStyle/>
          <a:p>
            <a:r>
              <a:rPr lang="en-AU" dirty="0"/>
              <a:t>Tools – Iron Triangle</a:t>
            </a:r>
          </a:p>
        </p:txBody>
      </p:sp>
      <p:sp>
        <p:nvSpPr>
          <p:cNvPr id="4" name="Content Placeholder 3">
            <a:extLst>
              <a:ext uri="{FF2B5EF4-FFF2-40B4-BE49-F238E27FC236}">
                <a16:creationId xmlns:a16="http://schemas.microsoft.com/office/drawing/2014/main" id="{C9B0934C-3B15-4C49-B70F-068656387E53}"/>
              </a:ext>
            </a:extLst>
          </p:cNvPr>
          <p:cNvSpPr>
            <a:spLocks noGrp="1"/>
          </p:cNvSpPr>
          <p:nvPr>
            <p:ph idx="11"/>
          </p:nvPr>
        </p:nvSpPr>
        <p:spPr/>
        <p:txBody>
          <a:bodyPr/>
          <a:lstStyle/>
          <a:p>
            <a:r>
              <a:rPr lang="en-AU" dirty="0"/>
              <a:t>If Scope is variable Then </a:t>
            </a:r>
          </a:p>
          <a:p>
            <a:pPr lvl="1"/>
            <a:r>
              <a:rPr lang="en-AU" dirty="0"/>
              <a:t>Quality levels can be defined</a:t>
            </a:r>
          </a:p>
          <a:p>
            <a:pPr lvl="1"/>
            <a:r>
              <a:rPr lang="en-AU" dirty="0"/>
              <a:t>Cost can be defined (by staff x days x $ + expenses)</a:t>
            </a:r>
          </a:p>
          <a:p>
            <a:pPr lvl="1"/>
            <a:r>
              <a:rPr lang="en-AU" dirty="0"/>
              <a:t>Schedule can be set – release dates can be defined upfront and always met (it will be the scope that adjusts) </a:t>
            </a:r>
          </a:p>
          <a:p>
            <a:endParaRPr lang="en-AU" dirty="0"/>
          </a:p>
        </p:txBody>
      </p:sp>
      <p:pic>
        <p:nvPicPr>
          <p:cNvPr id="4098" name="Picture 2" descr="Waterfall Agile">
            <a:extLst>
              <a:ext uri="{FF2B5EF4-FFF2-40B4-BE49-F238E27FC236}">
                <a16:creationId xmlns:a16="http://schemas.microsoft.com/office/drawing/2014/main" id="{ACC683A9-BD2D-4732-84F0-61ECC4415CF9}"/>
              </a:ext>
            </a:extLst>
          </p:cNvPr>
          <p:cNvPicPr>
            <a:picLocks noGrp="1" noChangeAspect="1" noChangeArrowheads="1"/>
          </p:cNvPicPr>
          <p:nvPr>
            <p:ph idx="12"/>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4902" y="686832"/>
            <a:ext cx="5564188" cy="35169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E79730-85E2-423C-A7C4-8DAF8AB81957}"/>
              </a:ext>
            </a:extLst>
          </p:cNvPr>
          <p:cNvSpPr txBox="1"/>
          <p:nvPr/>
        </p:nvSpPr>
        <p:spPr>
          <a:xfrm>
            <a:off x="0" y="4346665"/>
            <a:ext cx="12051792" cy="2416046"/>
          </a:xfrm>
          <a:prstGeom prst="rect">
            <a:avLst/>
          </a:prstGeom>
          <a:noFill/>
        </p:spPr>
        <p:txBody>
          <a:bodyPr wrap="square">
            <a:spAutoFit/>
          </a:bodyPr>
          <a:lstStyle/>
          <a:p>
            <a:pPr marL="177800" lvl="1">
              <a:spcAft>
                <a:spcPts val="600"/>
              </a:spcAft>
            </a:pPr>
            <a:r>
              <a:rPr lang="en-AU" dirty="0">
                <a:latin typeface="Montserrat Light" pitchFamily="2" charset="77"/>
              </a:rPr>
              <a:t>The concept of the Iron Triangle is based on 3 variables and one dependent one. The three independent variables are Scope, Time, and Cost. The dependent variable is Quality. The formula is:</a:t>
            </a:r>
          </a:p>
          <a:p>
            <a:pPr marL="1092200" lvl="3">
              <a:spcAft>
                <a:spcPts val="600"/>
              </a:spcAft>
            </a:pPr>
            <a:r>
              <a:rPr lang="en-AU" b="1" dirty="0">
                <a:latin typeface="Montserrat Light" pitchFamily="2" charset="77"/>
              </a:rPr>
              <a:t>Quality = f (Scope, Time, Cost)</a:t>
            </a:r>
          </a:p>
          <a:p>
            <a:pPr marL="1270000" lvl="3" indent="-177800">
              <a:spcAft>
                <a:spcPts val="600"/>
              </a:spcAft>
              <a:buFont typeface="Verdana" panose="020B0606020202030204" pitchFamily="34" charset="0"/>
              <a:buChar char="–"/>
            </a:pPr>
            <a:r>
              <a:rPr lang="en-AU" dirty="0">
                <a:latin typeface="Montserrat Light" pitchFamily="2" charset="77"/>
              </a:rPr>
              <a:t>Scope is about the volume of work assigned.</a:t>
            </a:r>
          </a:p>
          <a:p>
            <a:pPr marL="1270000" lvl="3" indent="-177800">
              <a:spcAft>
                <a:spcPts val="600"/>
              </a:spcAft>
              <a:buFont typeface="Verdana" panose="020B0606020202030204" pitchFamily="34" charset="0"/>
              <a:buChar char="–"/>
            </a:pPr>
            <a:r>
              <a:rPr lang="en-AU" dirty="0">
                <a:latin typeface="Montserrat Light" pitchFamily="2" charset="77"/>
              </a:rPr>
              <a:t>Time is about the duration available to do it.</a:t>
            </a:r>
          </a:p>
          <a:p>
            <a:pPr marL="1270000" lvl="3" indent="-177800">
              <a:spcAft>
                <a:spcPts val="600"/>
              </a:spcAft>
              <a:buFont typeface="Verdana" panose="020B0606020202030204" pitchFamily="34" charset="0"/>
              <a:buChar char="–"/>
            </a:pPr>
            <a:r>
              <a:rPr lang="en-AU" dirty="0">
                <a:latin typeface="Montserrat Light" pitchFamily="2" charset="77"/>
              </a:rPr>
              <a:t>Cost refers to the number of resources you want to devote to the task.</a:t>
            </a:r>
          </a:p>
          <a:p>
            <a:pPr marL="1270000" lvl="3" indent="-177800">
              <a:spcAft>
                <a:spcPts val="600"/>
              </a:spcAft>
              <a:buFont typeface="Verdana" panose="020B0606020202030204" pitchFamily="34" charset="0"/>
              <a:buChar char="–"/>
            </a:pPr>
            <a:r>
              <a:rPr lang="en-AU" dirty="0">
                <a:latin typeface="Montserrat Light" pitchFamily="2" charset="77"/>
              </a:rPr>
              <a:t>Quality is about the resultant quality of the output.</a:t>
            </a:r>
          </a:p>
        </p:txBody>
      </p:sp>
    </p:spTree>
    <p:extLst>
      <p:ext uri="{BB962C8B-B14F-4D97-AF65-F5344CB8AC3E}">
        <p14:creationId xmlns:p14="http://schemas.microsoft.com/office/powerpoint/2010/main" val="6536361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Overview</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a:bodyPr>
          <a:lstStyle/>
          <a:p>
            <a:endParaRPr lang="en-AU" dirty="0"/>
          </a:p>
        </p:txBody>
      </p:sp>
    </p:spTree>
    <p:extLst>
      <p:ext uri="{BB962C8B-B14F-4D97-AF65-F5344CB8AC3E}">
        <p14:creationId xmlns:p14="http://schemas.microsoft.com/office/powerpoint/2010/main" val="17773345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p:txBody>
          <a:bodyPr/>
          <a:lstStyle/>
          <a:p>
            <a:r>
              <a:rPr lang="en-AU" dirty="0"/>
              <a:t>Tools - MMF</a:t>
            </a:r>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p:txBody>
          <a:bodyPr>
            <a:normAutofit/>
          </a:bodyPr>
          <a:lstStyle/>
          <a:p>
            <a:pPr marL="0" indent="0">
              <a:buNone/>
            </a:pPr>
            <a:r>
              <a:rPr lang="en-AU" dirty="0"/>
              <a:t>Minimal Marketable Feature are the smallest set of functionality that must be realised in order for the customer to perceive value.</a:t>
            </a:r>
          </a:p>
          <a:p>
            <a:pPr marL="0" indent="0">
              <a:buNone/>
            </a:pPr>
            <a:r>
              <a:rPr lang="en-AU" dirty="0"/>
              <a:t>A feature is a group of stories that are related and deliver a package of functionality that end users would generally expect to get all at once</a:t>
            </a:r>
          </a:p>
          <a:p>
            <a:pPr marL="0" indent="0">
              <a:buNone/>
            </a:pPr>
            <a:endParaRPr lang="en-AU" dirty="0"/>
          </a:p>
          <a:p>
            <a:pPr marL="0" indent="0">
              <a:buNone/>
            </a:pPr>
            <a:endParaRPr lang="en-AU" dirty="0"/>
          </a:p>
          <a:p>
            <a:endParaRPr lang="en-AU" dirty="0"/>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graphicFrame>
        <p:nvGraphicFramePr>
          <p:cNvPr id="5" name="Diagram 4">
            <a:extLst>
              <a:ext uri="{FF2B5EF4-FFF2-40B4-BE49-F238E27FC236}">
                <a16:creationId xmlns:a16="http://schemas.microsoft.com/office/drawing/2014/main" id="{000F343E-2242-4C65-9EA8-482C2AEC8B38}"/>
              </a:ext>
            </a:extLst>
          </p:cNvPr>
          <p:cNvGraphicFramePr/>
          <p:nvPr>
            <p:extLst>
              <p:ext uri="{D42A27DB-BD31-4B8C-83A1-F6EECF244321}">
                <p14:modId xmlns:p14="http://schemas.microsoft.com/office/powerpoint/2010/main" val="1155588338"/>
              </p:ext>
            </p:extLst>
          </p:nvPr>
        </p:nvGraphicFramePr>
        <p:xfrm>
          <a:off x="7273764" y="2213069"/>
          <a:ext cx="3672408"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D5CF668-80C4-4629-A756-52C27401EDFF}"/>
              </a:ext>
            </a:extLst>
          </p:cNvPr>
          <p:cNvSpPr txBox="1"/>
          <p:nvPr/>
        </p:nvSpPr>
        <p:spPr>
          <a:xfrm>
            <a:off x="6865191" y="1214550"/>
            <a:ext cx="2775696" cy="584775"/>
          </a:xfrm>
          <a:prstGeom prst="rect">
            <a:avLst/>
          </a:prstGeom>
          <a:noFill/>
        </p:spPr>
        <p:txBody>
          <a:bodyPr wrap="square" rtlCol="0">
            <a:spAutoFit/>
          </a:bodyPr>
          <a:lstStyle/>
          <a:p>
            <a:r>
              <a:rPr lang="en-AU" sz="1600" dirty="0"/>
              <a:t>A really big story that needs breaking down</a:t>
            </a:r>
          </a:p>
        </p:txBody>
      </p:sp>
      <p:cxnSp>
        <p:nvCxnSpPr>
          <p:cNvPr id="7" name="Straight Arrow Connector 6">
            <a:extLst>
              <a:ext uri="{FF2B5EF4-FFF2-40B4-BE49-F238E27FC236}">
                <a16:creationId xmlns:a16="http://schemas.microsoft.com/office/drawing/2014/main" id="{5D735044-3F6C-4E62-8CE9-AF8165D48DDE}"/>
              </a:ext>
            </a:extLst>
          </p:cNvPr>
          <p:cNvCxnSpPr>
            <a:cxnSpLocks/>
          </p:cNvCxnSpPr>
          <p:nvPr/>
        </p:nvCxnSpPr>
        <p:spPr>
          <a:xfrm rot="16200000" flipH="1">
            <a:off x="6013235" y="2339025"/>
            <a:ext cx="1932547" cy="359839"/>
          </a:xfrm>
          <a:prstGeom prst="bentConnector3">
            <a:avLst>
              <a:gd name="adj1" fmla="val 100072"/>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60386A6-04B3-43EC-936A-7035097E5E79}"/>
              </a:ext>
            </a:extLst>
          </p:cNvPr>
          <p:cNvSpPr txBox="1"/>
          <p:nvPr/>
        </p:nvSpPr>
        <p:spPr>
          <a:xfrm>
            <a:off x="7337117" y="5105369"/>
            <a:ext cx="2649476" cy="738664"/>
          </a:xfrm>
          <a:prstGeom prst="rect">
            <a:avLst/>
          </a:prstGeom>
          <a:noFill/>
        </p:spPr>
        <p:txBody>
          <a:bodyPr wrap="square" rtlCol="0">
            <a:spAutoFit/>
          </a:bodyPr>
          <a:lstStyle/>
          <a:p>
            <a:pPr algn="r"/>
            <a:r>
              <a:rPr lang="en-AU" sz="1400" dirty="0"/>
              <a:t>Low level work team needs to do in order to deliver the story</a:t>
            </a:r>
          </a:p>
        </p:txBody>
      </p:sp>
      <p:cxnSp>
        <p:nvCxnSpPr>
          <p:cNvPr id="9" name="Straight Arrow Connector 8">
            <a:extLst>
              <a:ext uri="{FF2B5EF4-FFF2-40B4-BE49-F238E27FC236}">
                <a16:creationId xmlns:a16="http://schemas.microsoft.com/office/drawing/2014/main" id="{561092B3-1467-43AF-ADBC-0461E3B450A1}"/>
              </a:ext>
            </a:extLst>
          </p:cNvPr>
          <p:cNvCxnSpPr>
            <a:cxnSpLocks/>
          </p:cNvCxnSpPr>
          <p:nvPr/>
        </p:nvCxnSpPr>
        <p:spPr>
          <a:xfrm flipV="1">
            <a:off x="9946921" y="4379708"/>
            <a:ext cx="1176536" cy="1094993"/>
          </a:xfrm>
          <a:prstGeom prst="bentConnector3">
            <a:avLst>
              <a:gd name="adj1" fmla="val 147338"/>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1904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8394-4A97-415A-A8ED-FC8A18C11B52}"/>
              </a:ext>
            </a:extLst>
          </p:cNvPr>
          <p:cNvSpPr>
            <a:spLocks noGrp="1"/>
          </p:cNvSpPr>
          <p:nvPr>
            <p:ph type="title"/>
          </p:nvPr>
        </p:nvSpPr>
        <p:spPr/>
        <p:txBody>
          <a:bodyPr/>
          <a:lstStyle/>
          <a:p>
            <a:r>
              <a:rPr lang="en-AU" dirty="0"/>
              <a:t>Tools – Architecture Diagrams</a:t>
            </a:r>
          </a:p>
        </p:txBody>
      </p:sp>
      <p:sp>
        <p:nvSpPr>
          <p:cNvPr id="3" name="Content Placeholder 2">
            <a:extLst>
              <a:ext uri="{FF2B5EF4-FFF2-40B4-BE49-F238E27FC236}">
                <a16:creationId xmlns:a16="http://schemas.microsoft.com/office/drawing/2014/main" id="{34665DF0-20E3-45A3-9D1A-2AE84EEDA9B1}"/>
              </a:ext>
            </a:extLst>
          </p:cNvPr>
          <p:cNvSpPr>
            <a:spLocks noGrp="1"/>
          </p:cNvSpPr>
          <p:nvPr>
            <p:ph idx="11"/>
          </p:nvPr>
        </p:nvSpPr>
        <p:spPr/>
        <p:txBody>
          <a:bodyPr>
            <a:normAutofit/>
          </a:bodyPr>
          <a:lstStyle/>
          <a:p>
            <a:pPr marL="457200" indent="-457200">
              <a:buFont typeface="Arial"/>
              <a:buAutoNum type="arabicPeriod"/>
            </a:pPr>
            <a:r>
              <a:rPr lang="en-AU" dirty="0"/>
              <a:t>Solution architects will work with Product Managers/Pos and other key stakeholders to complete solution options.</a:t>
            </a:r>
          </a:p>
          <a:p>
            <a:pPr marL="457200" indent="-457200">
              <a:buFont typeface="Arial"/>
              <a:buAutoNum type="arabicPeriod"/>
            </a:pPr>
            <a:r>
              <a:rPr lang="en-AU" dirty="0"/>
              <a:t>Solution options will include high level solution overview models, costs and benefit/risk profile.</a:t>
            </a:r>
          </a:p>
          <a:p>
            <a:pPr marL="457200" indent="-457200">
              <a:buFont typeface="Arial"/>
              <a:buAutoNum type="arabicPeriod"/>
            </a:pPr>
            <a:r>
              <a:rPr lang="en-AU" dirty="0"/>
              <a:t>The recommended solution is then utilised to guide the identification of the features to be delivered. Features may be delivered internally through team or through the assistance of partners and vendors.</a:t>
            </a:r>
          </a:p>
        </p:txBody>
      </p:sp>
      <p:pic>
        <p:nvPicPr>
          <p:cNvPr id="4" name="Picture 2">
            <a:extLst>
              <a:ext uri="{FF2B5EF4-FFF2-40B4-BE49-F238E27FC236}">
                <a16:creationId xmlns:a16="http://schemas.microsoft.com/office/drawing/2014/main" id="{94E115A1-8714-47A2-A3D4-EB96CD8C293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5641" y="4530470"/>
            <a:ext cx="3798709" cy="232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The C4 model for visualising software architecture">
            <a:extLst>
              <a:ext uri="{FF2B5EF4-FFF2-40B4-BE49-F238E27FC236}">
                <a16:creationId xmlns:a16="http://schemas.microsoft.com/office/drawing/2014/main" id="{B31D5328-F292-4F00-AC27-BF186E19FE9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8931" y="1750784"/>
            <a:ext cx="6113069" cy="39867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446459F-01C3-4448-8040-96468C3BB7E8}"/>
              </a:ext>
            </a:extLst>
          </p:cNvPr>
          <p:cNvSpPr/>
          <p:nvPr/>
        </p:nvSpPr>
        <p:spPr>
          <a:xfrm>
            <a:off x="6336791" y="1750784"/>
            <a:ext cx="2696159" cy="4293400"/>
          </a:xfrm>
          <a:custGeom>
            <a:avLst/>
            <a:gdLst>
              <a:gd name="connsiteX0" fmla="*/ 0 w 2696159"/>
              <a:gd name="connsiteY0" fmla="*/ 449369 h 4293400"/>
              <a:gd name="connsiteX1" fmla="*/ 449369 w 2696159"/>
              <a:gd name="connsiteY1" fmla="*/ 0 h 4293400"/>
              <a:gd name="connsiteX2" fmla="*/ 994587 w 2696159"/>
              <a:gd name="connsiteY2" fmla="*/ 0 h 4293400"/>
              <a:gd name="connsiteX3" fmla="*/ 1539804 w 2696159"/>
              <a:gd name="connsiteY3" fmla="*/ 0 h 4293400"/>
              <a:gd name="connsiteX4" fmla="*/ 2246790 w 2696159"/>
              <a:gd name="connsiteY4" fmla="*/ 0 h 4293400"/>
              <a:gd name="connsiteX5" fmla="*/ 2696159 w 2696159"/>
              <a:gd name="connsiteY5" fmla="*/ 449369 h 4293400"/>
              <a:gd name="connsiteX6" fmla="*/ 2696159 w 2696159"/>
              <a:gd name="connsiteY6" fmla="*/ 981199 h 4293400"/>
              <a:gd name="connsiteX7" fmla="*/ 2696159 w 2696159"/>
              <a:gd name="connsiteY7" fmla="*/ 1546976 h 4293400"/>
              <a:gd name="connsiteX8" fmla="*/ 2696159 w 2696159"/>
              <a:gd name="connsiteY8" fmla="*/ 2146700 h 4293400"/>
              <a:gd name="connsiteX9" fmla="*/ 2696159 w 2696159"/>
              <a:gd name="connsiteY9" fmla="*/ 2780370 h 4293400"/>
              <a:gd name="connsiteX10" fmla="*/ 2696159 w 2696159"/>
              <a:gd name="connsiteY10" fmla="*/ 3844031 h 4293400"/>
              <a:gd name="connsiteX11" fmla="*/ 2246790 w 2696159"/>
              <a:gd name="connsiteY11" fmla="*/ 4293400 h 4293400"/>
              <a:gd name="connsiteX12" fmla="*/ 1683598 w 2696159"/>
              <a:gd name="connsiteY12" fmla="*/ 4293400 h 4293400"/>
              <a:gd name="connsiteX13" fmla="*/ 1120406 w 2696159"/>
              <a:gd name="connsiteY13" fmla="*/ 4293400 h 4293400"/>
              <a:gd name="connsiteX14" fmla="*/ 449369 w 2696159"/>
              <a:gd name="connsiteY14" fmla="*/ 4293400 h 4293400"/>
              <a:gd name="connsiteX15" fmla="*/ 0 w 2696159"/>
              <a:gd name="connsiteY15" fmla="*/ 3844031 h 4293400"/>
              <a:gd name="connsiteX16" fmla="*/ 0 w 2696159"/>
              <a:gd name="connsiteY16" fmla="*/ 3380094 h 4293400"/>
              <a:gd name="connsiteX17" fmla="*/ 0 w 2696159"/>
              <a:gd name="connsiteY17" fmla="*/ 2780370 h 4293400"/>
              <a:gd name="connsiteX18" fmla="*/ 0 w 2696159"/>
              <a:gd name="connsiteY18" fmla="*/ 2282486 h 4293400"/>
              <a:gd name="connsiteX19" fmla="*/ 0 w 2696159"/>
              <a:gd name="connsiteY19" fmla="*/ 1648816 h 4293400"/>
              <a:gd name="connsiteX20" fmla="*/ 0 w 2696159"/>
              <a:gd name="connsiteY20" fmla="*/ 1184879 h 4293400"/>
              <a:gd name="connsiteX21" fmla="*/ 0 w 2696159"/>
              <a:gd name="connsiteY21" fmla="*/ 449369 h 429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6159" h="4293400" extrusionOk="0">
                <a:moveTo>
                  <a:pt x="0" y="449369"/>
                </a:moveTo>
                <a:cubicBezTo>
                  <a:pt x="-71843" y="218395"/>
                  <a:pt x="208269" y="1508"/>
                  <a:pt x="449369" y="0"/>
                </a:cubicBezTo>
                <a:cubicBezTo>
                  <a:pt x="637896" y="-367"/>
                  <a:pt x="770633" y="25889"/>
                  <a:pt x="994587" y="0"/>
                </a:cubicBezTo>
                <a:cubicBezTo>
                  <a:pt x="1218541" y="-25889"/>
                  <a:pt x="1284198" y="11405"/>
                  <a:pt x="1539804" y="0"/>
                </a:cubicBezTo>
                <a:cubicBezTo>
                  <a:pt x="1795410" y="-11405"/>
                  <a:pt x="1918018" y="60058"/>
                  <a:pt x="2246790" y="0"/>
                </a:cubicBezTo>
                <a:cubicBezTo>
                  <a:pt x="2541024" y="-56427"/>
                  <a:pt x="2725295" y="254986"/>
                  <a:pt x="2696159" y="449369"/>
                </a:cubicBezTo>
                <a:cubicBezTo>
                  <a:pt x="2724184" y="699862"/>
                  <a:pt x="2683919" y="783466"/>
                  <a:pt x="2696159" y="981199"/>
                </a:cubicBezTo>
                <a:cubicBezTo>
                  <a:pt x="2708399" y="1178932"/>
                  <a:pt x="2656200" y="1279725"/>
                  <a:pt x="2696159" y="1546976"/>
                </a:cubicBezTo>
                <a:cubicBezTo>
                  <a:pt x="2736118" y="1814227"/>
                  <a:pt x="2672634" y="1981458"/>
                  <a:pt x="2696159" y="2146700"/>
                </a:cubicBezTo>
                <a:cubicBezTo>
                  <a:pt x="2719684" y="2311942"/>
                  <a:pt x="2649492" y="2473980"/>
                  <a:pt x="2696159" y="2780370"/>
                </a:cubicBezTo>
                <a:cubicBezTo>
                  <a:pt x="2742826" y="3086760"/>
                  <a:pt x="2619162" y="3512681"/>
                  <a:pt x="2696159" y="3844031"/>
                </a:cubicBezTo>
                <a:cubicBezTo>
                  <a:pt x="2768138" y="4094709"/>
                  <a:pt x="2537266" y="4289618"/>
                  <a:pt x="2246790" y="4293400"/>
                </a:cubicBezTo>
                <a:cubicBezTo>
                  <a:pt x="2121987" y="4334709"/>
                  <a:pt x="1825919" y="4260830"/>
                  <a:pt x="1683598" y="4293400"/>
                </a:cubicBezTo>
                <a:cubicBezTo>
                  <a:pt x="1541277" y="4325970"/>
                  <a:pt x="1401798" y="4246647"/>
                  <a:pt x="1120406" y="4293400"/>
                </a:cubicBezTo>
                <a:cubicBezTo>
                  <a:pt x="839014" y="4340153"/>
                  <a:pt x="709242" y="4218273"/>
                  <a:pt x="449369" y="4293400"/>
                </a:cubicBezTo>
                <a:cubicBezTo>
                  <a:pt x="235756" y="4335278"/>
                  <a:pt x="26838" y="4083272"/>
                  <a:pt x="0" y="3844031"/>
                </a:cubicBezTo>
                <a:cubicBezTo>
                  <a:pt x="-48526" y="3696740"/>
                  <a:pt x="45087" y="3497793"/>
                  <a:pt x="0" y="3380094"/>
                </a:cubicBezTo>
                <a:cubicBezTo>
                  <a:pt x="-45087" y="3262395"/>
                  <a:pt x="3904" y="2903581"/>
                  <a:pt x="0" y="2780370"/>
                </a:cubicBezTo>
                <a:cubicBezTo>
                  <a:pt x="-3904" y="2657159"/>
                  <a:pt x="51666" y="2386672"/>
                  <a:pt x="0" y="2282486"/>
                </a:cubicBezTo>
                <a:cubicBezTo>
                  <a:pt x="-51666" y="2178300"/>
                  <a:pt x="53185" y="1833503"/>
                  <a:pt x="0" y="1648816"/>
                </a:cubicBezTo>
                <a:cubicBezTo>
                  <a:pt x="-53185" y="1464129"/>
                  <a:pt x="55577" y="1398319"/>
                  <a:pt x="0" y="1184879"/>
                </a:cubicBezTo>
                <a:cubicBezTo>
                  <a:pt x="-55577" y="971439"/>
                  <a:pt x="70266" y="730179"/>
                  <a:pt x="0" y="449369"/>
                </a:cubicBezTo>
                <a:close/>
              </a:path>
            </a:pathLst>
          </a:custGeom>
          <a:noFill/>
          <a:ln w="57150">
            <a:solidFill>
              <a:schemeClr val="tx2"/>
            </a:solidFill>
            <a:extLst>
              <a:ext uri="{C807C97D-BFC1-408E-A445-0C87EB9F89A2}">
                <ask:lineSketchStyleProps xmlns:ask="http://schemas.microsoft.com/office/drawing/2018/sketchyshapes" sd="310932038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39685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a:xfrm>
            <a:off x="442914" y="408463"/>
            <a:ext cx="9415461" cy="556738"/>
          </a:xfrm>
        </p:spPr>
        <p:txBody>
          <a:bodyPr/>
          <a:lstStyle/>
          <a:p>
            <a:r>
              <a:rPr lang="en-AU" dirty="0"/>
              <a:t>Tools - Context Diagrams </a:t>
            </a:r>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5564187" cy="4560941"/>
          </a:xfrm>
        </p:spPr>
        <p:txBody>
          <a:bodyPr>
            <a:normAutofit/>
          </a:bodyPr>
          <a:lstStyle/>
          <a:p>
            <a:r>
              <a:rPr lang="en-AU" dirty="0"/>
              <a:t>Track the interactions of customers/personas and the solution</a:t>
            </a:r>
          </a:p>
          <a:p>
            <a:endParaRPr lang="en-AU" dirty="0"/>
          </a:p>
          <a:p>
            <a:r>
              <a:rPr lang="en-AU" dirty="0"/>
              <a:t>System Context Diagrams represent all external entities that may interact with a system… Such a diagram pictures the system at the centre, with no details of its interior structure, surrounded by all its interacting systems, environments and activities. The objective of the system context diagram is to focus attention on external factors and events that should be considered in developing a complete set of systems requirements and constraints.</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sp>
        <p:nvSpPr>
          <p:cNvPr id="14" name="TextBox 13">
            <a:extLst>
              <a:ext uri="{FF2B5EF4-FFF2-40B4-BE49-F238E27FC236}">
                <a16:creationId xmlns:a16="http://schemas.microsoft.com/office/drawing/2014/main" id="{39F77F07-D046-4313-B59E-774E3FC14B25}"/>
              </a:ext>
            </a:extLst>
          </p:cNvPr>
          <p:cNvSpPr txBox="1"/>
          <p:nvPr/>
        </p:nvSpPr>
        <p:spPr>
          <a:xfrm>
            <a:off x="5659151" y="6228275"/>
            <a:ext cx="6615684" cy="276999"/>
          </a:xfrm>
          <a:prstGeom prst="rect">
            <a:avLst/>
          </a:prstGeom>
          <a:noFill/>
        </p:spPr>
        <p:txBody>
          <a:bodyPr wrap="square">
            <a:spAutoFit/>
          </a:bodyPr>
          <a:lstStyle/>
          <a:p>
            <a:r>
              <a:rPr lang="en-AU" sz="1200" dirty="0">
                <a:hlinkClick r:id="rId2"/>
              </a:rPr>
              <a:t>https://www.ba-guru.com/system-context-diagram-example/</a:t>
            </a:r>
            <a:r>
              <a:rPr lang="en-AU" sz="1200" dirty="0"/>
              <a:t> </a:t>
            </a:r>
          </a:p>
        </p:txBody>
      </p:sp>
      <p:pic>
        <p:nvPicPr>
          <p:cNvPr id="2052" name="Picture 4" descr="Context Diagram - an overview | ScienceDirect Topics">
            <a:extLst>
              <a:ext uri="{FF2B5EF4-FFF2-40B4-BE49-F238E27FC236}">
                <a16:creationId xmlns:a16="http://schemas.microsoft.com/office/drawing/2014/main" id="{3F99A742-BB4B-44BD-BCA5-3DEFC72CD4F2}"/>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6371431" y="1683544"/>
            <a:ext cx="5191125" cy="38004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33FDA2D-927C-4619-AE7E-4FE4DE883735}"/>
              </a:ext>
            </a:extLst>
          </p:cNvPr>
          <p:cNvSpPr txBox="1"/>
          <p:nvPr/>
        </p:nvSpPr>
        <p:spPr>
          <a:xfrm>
            <a:off x="5659151" y="5925364"/>
            <a:ext cx="6615684" cy="276999"/>
          </a:xfrm>
          <a:prstGeom prst="rect">
            <a:avLst/>
          </a:prstGeom>
          <a:noFill/>
        </p:spPr>
        <p:txBody>
          <a:bodyPr wrap="square">
            <a:spAutoFit/>
          </a:bodyPr>
          <a:lstStyle/>
          <a:p>
            <a:r>
              <a:rPr lang="en-AU" sz="1200" dirty="0">
                <a:hlinkClick r:id="rId4"/>
              </a:rPr>
              <a:t>https://www.sciencedirect.com/topics/computer-science/context-diagram</a:t>
            </a:r>
            <a:r>
              <a:rPr lang="en-AU" sz="1200" dirty="0"/>
              <a:t> </a:t>
            </a:r>
          </a:p>
        </p:txBody>
      </p:sp>
    </p:spTree>
    <p:extLst>
      <p:ext uri="{BB962C8B-B14F-4D97-AF65-F5344CB8AC3E}">
        <p14:creationId xmlns:p14="http://schemas.microsoft.com/office/powerpoint/2010/main" val="25766827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1D3-B247-48F4-9C0E-41AB2F5BB3B7}"/>
              </a:ext>
            </a:extLst>
          </p:cNvPr>
          <p:cNvSpPr>
            <a:spLocks noGrp="1"/>
          </p:cNvSpPr>
          <p:nvPr>
            <p:ph type="title"/>
          </p:nvPr>
        </p:nvSpPr>
        <p:spPr>
          <a:xfrm>
            <a:off x="442914" y="408463"/>
            <a:ext cx="9415461" cy="556738"/>
          </a:xfrm>
        </p:spPr>
        <p:txBody>
          <a:bodyPr/>
          <a:lstStyle/>
          <a:p>
            <a:r>
              <a:rPr lang="en-AU" dirty="0"/>
              <a:t>Tools - Definition of Done </a:t>
            </a:r>
          </a:p>
        </p:txBody>
      </p:sp>
      <p:sp>
        <p:nvSpPr>
          <p:cNvPr id="3" name="Content Placeholder 2">
            <a:extLst>
              <a:ext uri="{FF2B5EF4-FFF2-40B4-BE49-F238E27FC236}">
                <a16:creationId xmlns:a16="http://schemas.microsoft.com/office/drawing/2014/main" id="{0AFDA3FF-CFC9-409D-9463-4D73E4AFBDE5}"/>
              </a:ext>
            </a:extLst>
          </p:cNvPr>
          <p:cNvSpPr>
            <a:spLocks noGrp="1"/>
          </p:cNvSpPr>
          <p:nvPr>
            <p:ph idx="11"/>
          </p:nvPr>
        </p:nvSpPr>
        <p:spPr>
          <a:xfrm>
            <a:off x="442913" y="1303312"/>
            <a:ext cx="5564187" cy="4560941"/>
          </a:xfrm>
        </p:spPr>
        <p:txBody>
          <a:bodyPr>
            <a:normAutofit/>
          </a:bodyPr>
          <a:lstStyle/>
          <a:p>
            <a:r>
              <a:rPr lang="en-AU" dirty="0"/>
              <a:t>Identify all the things that need to be addressed for the solution/project to be considered done</a:t>
            </a:r>
          </a:p>
        </p:txBody>
      </p:sp>
      <p:sp>
        <p:nvSpPr>
          <p:cNvPr id="4" name="Content Placeholder 2">
            <a:extLst>
              <a:ext uri="{FF2B5EF4-FFF2-40B4-BE49-F238E27FC236}">
                <a16:creationId xmlns:a16="http://schemas.microsoft.com/office/drawing/2014/main" id="{6F298A67-978A-4BBC-A63F-F49069FDEFA7}"/>
              </a:ext>
            </a:extLst>
          </p:cNvPr>
          <p:cNvSpPr txBox="1">
            <a:spLocks/>
          </p:cNvSpPr>
          <p:nvPr/>
        </p:nvSpPr>
        <p:spPr>
          <a:xfrm>
            <a:off x="1925483" y="2029459"/>
            <a:ext cx="11306175" cy="5178004"/>
          </a:xfrm>
          <a:prstGeom prst="rect">
            <a:avLst/>
          </a:prstGeom>
        </p:spPr>
        <p:txBody>
          <a:bodyPr>
            <a:normAutofit/>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a:lstStyle>
          <a:p>
            <a:pPr marL="0" indent="0">
              <a:buFont typeface="Verdana" panose="020B0604020202020204" pitchFamily="34" charset="0"/>
              <a:buNone/>
            </a:pPr>
            <a:endParaRPr lang="en-AU" sz="2000" dirty="0"/>
          </a:p>
        </p:txBody>
      </p:sp>
      <p:pic>
        <p:nvPicPr>
          <p:cNvPr id="3076" name="Picture 4" descr="Acceptance Criteria vs. Done vs. User Stories | Agile Pain Relief">
            <a:extLst>
              <a:ext uri="{FF2B5EF4-FFF2-40B4-BE49-F238E27FC236}">
                <a16:creationId xmlns:a16="http://schemas.microsoft.com/office/drawing/2014/main" id="{679DC7DA-B330-47E6-8DF5-32223F88B0C2}"/>
              </a:ext>
            </a:extLst>
          </p:cNvPr>
          <p:cNvPicPr>
            <a:picLocks noGrp="1" noChangeAspect="1" noChangeArrowheads="1"/>
          </p:cNvPicPr>
          <p:nvPr>
            <p:ph idx="12"/>
          </p:nvPr>
        </p:nvPicPr>
        <p:blipFill>
          <a:blip r:embed="rId2" cstate="print">
            <a:extLst>
              <a:ext uri="{28A0092B-C50C-407E-A947-70E740481C1C}">
                <a14:useLocalDpi xmlns:a14="http://schemas.microsoft.com/office/drawing/2010/main" val="0"/>
              </a:ext>
            </a:extLst>
          </a:blip>
          <a:srcRect/>
          <a:stretch>
            <a:fillRect/>
          </a:stretch>
        </p:blipFill>
        <p:spPr bwMode="auto">
          <a:xfrm>
            <a:off x="6184900" y="1933387"/>
            <a:ext cx="5564188" cy="33007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E80767-BFC3-4514-A53E-1FC979EEAD48}"/>
              </a:ext>
            </a:extLst>
          </p:cNvPr>
          <p:cNvSpPr txBox="1"/>
          <p:nvPr/>
        </p:nvSpPr>
        <p:spPr>
          <a:xfrm>
            <a:off x="5658440" y="6143429"/>
            <a:ext cx="6617108" cy="261610"/>
          </a:xfrm>
          <a:prstGeom prst="rect">
            <a:avLst/>
          </a:prstGeom>
          <a:noFill/>
        </p:spPr>
        <p:txBody>
          <a:bodyPr wrap="square">
            <a:spAutoFit/>
          </a:bodyPr>
          <a:lstStyle/>
          <a:p>
            <a:r>
              <a:rPr lang="en-AU" sz="1100" dirty="0">
                <a:hlinkClick r:id="rId3"/>
              </a:rPr>
              <a:t>https://agilepainrelief.com/blog/definition-of-done-user-stories-acceptance-criteria.html</a:t>
            </a:r>
            <a:r>
              <a:rPr lang="en-AU" sz="1100" dirty="0"/>
              <a:t> </a:t>
            </a:r>
          </a:p>
        </p:txBody>
      </p:sp>
    </p:spTree>
    <p:extLst>
      <p:ext uri="{BB962C8B-B14F-4D97-AF65-F5344CB8AC3E}">
        <p14:creationId xmlns:p14="http://schemas.microsoft.com/office/powerpoint/2010/main" val="25874572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304000" y="1806340"/>
            <a:ext cx="4429126" cy="30778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262626"/>
                </a:solidFill>
                <a:latin typeface="Montserrat" panose="00000500000000000000" pitchFamily="2" charset="0"/>
              </a:rPr>
              <a:t>5W2H</a:t>
            </a:r>
            <a:r>
              <a:rPr lang="en-GB" altLang="en-US" b="1" dirty="0">
                <a:solidFill>
                  <a:schemeClr val="tx1"/>
                </a:solidFill>
                <a:latin typeface="Montserrat" panose="00000500000000000000" pitchFamily="2" charset="0"/>
              </a:rPr>
              <a:t> </a:t>
            </a:r>
            <a:endParaRPr lang="en-GB" altLang="en-US" dirty="0">
              <a:solidFill>
                <a:schemeClr val="tx1"/>
              </a:solidFill>
              <a:latin typeface="Montserrat" panose="00000500000000000000" pitchFamily="2" charset="0"/>
            </a:endParaRPr>
          </a:p>
        </p:txBody>
      </p:sp>
      <p:sp>
        <p:nvSpPr>
          <p:cNvPr id="12" name="Rectangle 4"/>
          <p:cNvSpPr>
            <a:spLocks noChangeArrowheads="1"/>
          </p:cNvSpPr>
          <p:nvPr/>
        </p:nvSpPr>
        <p:spPr bwMode="auto">
          <a:xfrm>
            <a:off x="1304000" y="2114124"/>
            <a:ext cx="4429125" cy="1879159"/>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u="sng" dirty="0">
                <a:latin typeface="Montserrat" panose="00000500000000000000" pitchFamily="2" charset="0"/>
              </a:rPr>
              <a:t>What</a:t>
            </a:r>
            <a:r>
              <a:rPr lang="en-AU" sz="900" dirty="0">
                <a:latin typeface="Montserrat" panose="00000500000000000000" pitchFamily="2" charset="0"/>
              </a:rPr>
              <a:t> is the problem that needs to be solved?</a:t>
            </a:r>
          </a:p>
          <a:p>
            <a:r>
              <a:rPr lang="en-AU" sz="900" u="sng" dirty="0">
                <a:latin typeface="Montserrat" panose="00000500000000000000" pitchFamily="2" charset="0"/>
              </a:rPr>
              <a:t>Why</a:t>
            </a:r>
            <a:r>
              <a:rPr lang="en-AU" sz="900" dirty="0">
                <a:latin typeface="Montserrat" panose="00000500000000000000" pitchFamily="2" charset="0"/>
              </a:rPr>
              <a:t> is it a problem? (highlight the pain)</a:t>
            </a:r>
          </a:p>
          <a:p>
            <a:r>
              <a:rPr lang="en-AU" sz="900" u="sng" dirty="0">
                <a:latin typeface="Montserrat" panose="00000500000000000000" pitchFamily="2" charset="0"/>
              </a:rPr>
              <a:t>Where</a:t>
            </a:r>
            <a:r>
              <a:rPr lang="en-AU" sz="900" dirty="0">
                <a:latin typeface="Montserrat" panose="00000500000000000000" pitchFamily="2" charset="0"/>
              </a:rPr>
              <a:t> is the problem observed? (location, products)</a:t>
            </a:r>
          </a:p>
          <a:p>
            <a:r>
              <a:rPr lang="en-AU" sz="900" u="sng" dirty="0">
                <a:latin typeface="Montserrat" panose="00000500000000000000" pitchFamily="2" charset="0"/>
              </a:rPr>
              <a:t>Who</a:t>
            </a:r>
            <a:r>
              <a:rPr lang="en-AU" sz="900" dirty="0">
                <a:latin typeface="Montserrat" panose="00000500000000000000" pitchFamily="2" charset="0"/>
              </a:rPr>
              <a:t> is impacted (Customers, businesses, departments)</a:t>
            </a:r>
          </a:p>
          <a:p>
            <a:r>
              <a:rPr lang="en-AU" sz="900" u="sng" dirty="0">
                <a:latin typeface="Montserrat" panose="00000500000000000000" pitchFamily="2" charset="0"/>
              </a:rPr>
              <a:t>When</a:t>
            </a:r>
            <a:r>
              <a:rPr lang="en-AU" sz="900" dirty="0">
                <a:latin typeface="Montserrat" panose="00000500000000000000" pitchFamily="2" charset="0"/>
              </a:rPr>
              <a:t> was the problem first observed?</a:t>
            </a:r>
          </a:p>
          <a:p>
            <a:r>
              <a:rPr lang="en-AU" sz="900" u="sng" dirty="0">
                <a:latin typeface="Montserrat" panose="00000500000000000000" pitchFamily="2" charset="0"/>
              </a:rPr>
              <a:t>How</a:t>
            </a:r>
            <a:r>
              <a:rPr lang="en-AU" sz="900" dirty="0">
                <a:latin typeface="Montserrat" panose="00000500000000000000" pitchFamily="2" charset="0"/>
              </a:rPr>
              <a:t> is the problem observed? (symptoms)</a:t>
            </a:r>
          </a:p>
          <a:p>
            <a:r>
              <a:rPr lang="en-AU" sz="900" u="sng" dirty="0">
                <a:latin typeface="Montserrat" panose="00000500000000000000" pitchFamily="2" charset="0"/>
              </a:rPr>
              <a:t>How</a:t>
            </a:r>
            <a:r>
              <a:rPr lang="en-AU" sz="900" dirty="0">
                <a:latin typeface="Montserrat" panose="00000500000000000000" pitchFamily="2" charset="0"/>
              </a:rPr>
              <a:t> often is the problem observed? (error rate, magnitude, trend)</a:t>
            </a:r>
          </a:p>
        </p:txBody>
      </p:sp>
      <p:sp>
        <p:nvSpPr>
          <p:cNvPr id="21" name="Text Box 16"/>
          <p:cNvSpPr txBox="1">
            <a:spLocks noChangeArrowheads="1"/>
          </p:cNvSpPr>
          <p:nvPr/>
        </p:nvSpPr>
        <p:spPr bwMode="blackWhite">
          <a:xfrm rot="16200000">
            <a:off x="106557" y="2686822"/>
            <a:ext cx="1630493"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p>
            <a:pPr algn="ctr" eaLnBrk="1" hangingPunct="1">
              <a:buSzPct val="90000"/>
            </a:pPr>
            <a:r>
              <a:rPr lang="en-GB" altLang="en-US" sz="1400" dirty="0">
                <a:solidFill>
                  <a:schemeClr val="tx1"/>
                </a:solidFill>
                <a:latin typeface="Montserrat" panose="00000500000000000000" pitchFamily="2" charset="0"/>
                <a:cs typeface="Arial" charset="0"/>
              </a:rPr>
              <a:t>Root Cause</a:t>
            </a:r>
          </a:p>
        </p:txBody>
      </p:sp>
      <p:sp>
        <p:nvSpPr>
          <p:cNvPr id="34" name="Rectangle 20"/>
          <p:cNvSpPr>
            <a:spLocks noChangeArrowheads="1"/>
          </p:cNvSpPr>
          <p:nvPr/>
        </p:nvSpPr>
        <p:spPr bwMode="auto">
          <a:xfrm>
            <a:off x="867242" y="1099631"/>
            <a:ext cx="4957830" cy="741684"/>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a:lnSpc>
                <a:spcPct val="150000"/>
              </a:lnSpc>
            </a:pPr>
            <a:r>
              <a:rPr lang="en-GB" altLang="en-US" sz="900" dirty="0">
                <a:solidFill>
                  <a:schemeClr val="tx1"/>
                </a:solidFill>
                <a:latin typeface="Montserrat" panose="00000500000000000000" pitchFamily="2" charset="0"/>
              </a:rPr>
              <a:t>	</a:t>
            </a:r>
          </a:p>
          <a:p>
            <a:pPr>
              <a:lnSpc>
                <a:spcPct val="150000"/>
              </a:lnSpc>
            </a:pPr>
            <a:endParaRPr lang="en-GB" altLang="en-US" sz="900" b="1" dirty="0">
              <a:solidFill>
                <a:schemeClr val="tx1"/>
              </a:solidFill>
              <a:latin typeface="Montserrat" panose="00000500000000000000" pitchFamily="2" charset="0"/>
            </a:endParaRPr>
          </a:p>
          <a:p>
            <a:pPr defTabSz="895350">
              <a:lnSpc>
                <a:spcPct val="150000"/>
              </a:lnSpc>
            </a:pPr>
            <a:endParaRPr lang="en-GB" altLang="en-US" sz="900" dirty="0">
              <a:solidFill>
                <a:schemeClr val="tx1"/>
              </a:solidFill>
              <a:latin typeface="Montserrat" panose="00000500000000000000" pitchFamily="2" charset="0"/>
            </a:endParaRPr>
          </a:p>
        </p:txBody>
      </p:sp>
      <p:sp>
        <p:nvSpPr>
          <p:cNvPr id="3" name="Title 2">
            <a:extLst>
              <a:ext uri="{FF2B5EF4-FFF2-40B4-BE49-F238E27FC236}">
                <a16:creationId xmlns:a16="http://schemas.microsoft.com/office/drawing/2014/main" id="{425991AC-F0FB-4E80-99D3-ED75CCECE844}"/>
              </a:ext>
            </a:extLst>
          </p:cNvPr>
          <p:cNvSpPr>
            <a:spLocks noGrp="1"/>
          </p:cNvSpPr>
          <p:nvPr>
            <p:ph type="title"/>
          </p:nvPr>
        </p:nvSpPr>
        <p:spPr/>
        <p:txBody>
          <a:bodyPr/>
          <a:lstStyle/>
          <a:p>
            <a:r>
              <a:rPr lang="en-AU" dirty="0">
                <a:latin typeface="Montserrat Black" panose="00000A00000000000000" pitchFamily="2" charset="0"/>
              </a:rPr>
              <a:t>Name – AGP-XXX</a:t>
            </a:r>
          </a:p>
        </p:txBody>
      </p:sp>
      <p:sp>
        <p:nvSpPr>
          <p:cNvPr id="19" name="Rectangle 20">
            <a:extLst>
              <a:ext uri="{FF2B5EF4-FFF2-40B4-BE49-F238E27FC236}">
                <a16:creationId xmlns:a16="http://schemas.microsoft.com/office/drawing/2014/main" id="{042C21DE-AAEA-41D7-8D1F-507C91BA139C}"/>
              </a:ext>
            </a:extLst>
          </p:cNvPr>
          <p:cNvSpPr>
            <a:spLocks noChangeArrowheads="1"/>
          </p:cNvSpPr>
          <p:nvPr/>
        </p:nvSpPr>
        <p:spPr bwMode="auto">
          <a:xfrm>
            <a:off x="6221673" y="1177885"/>
            <a:ext cx="4353309" cy="420599"/>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defTabSz="1257300">
              <a:lnSpc>
                <a:spcPct val="150000"/>
              </a:lnSpc>
              <a:tabLst>
                <a:tab pos="1524000" algn="l"/>
              </a:tabLst>
            </a:pPr>
            <a:r>
              <a:rPr lang="en-GB" altLang="en-US" sz="800" dirty="0">
                <a:solidFill>
                  <a:schemeClr val="tx1"/>
                </a:solidFill>
                <a:latin typeface="Montserrat" panose="00000500000000000000" pitchFamily="2" charset="0"/>
              </a:rPr>
              <a:t>Delivery Lead:</a:t>
            </a:r>
            <a:r>
              <a:rPr lang="en-GB" altLang="en-US" sz="800" b="1" dirty="0">
                <a:solidFill>
                  <a:schemeClr val="tx1"/>
                </a:solidFill>
                <a:latin typeface="Montserrat" panose="00000500000000000000" pitchFamily="2" charset="0"/>
              </a:rPr>
              <a:t>	Name</a:t>
            </a:r>
          </a:p>
          <a:p>
            <a:pPr defTabSz="1257300">
              <a:lnSpc>
                <a:spcPct val="150000"/>
              </a:lnSpc>
              <a:tabLst>
                <a:tab pos="1524000" algn="l"/>
              </a:tabLst>
            </a:pPr>
            <a:r>
              <a:rPr lang="en-GB" altLang="en-US" sz="800" dirty="0">
                <a:solidFill>
                  <a:schemeClr val="tx1"/>
                </a:solidFill>
                <a:latin typeface="Montserrat" panose="00000500000000000000" pitchFamily="2" charset="0"/>
              </a:rPr>
              <a:t>Delivery Team:</a:t>
            </a:r>
            <a:r>
              <a:rPr lang="en-GB" altLang="en-US" sz="800" b="1" dirty="0">
                <a:solidFill>
                  <a:schemeClr val="tx1"/>
                </a:solidFill>
                <a:latin typeface="Montserrat" panose="00000500000000000000" pitchFamily="2" charset="0"/>
              </a:rPr>
              <a:t>	Name</a:t>
            </a:r>
          </a:p>
          <a:p>
            <a:pPr defTabSz="895350">
              <a:lnSpc>
                <a:spcPct val="150000"/>
              </a:lnSpc>
            </a:pPr>
            <a:endParaRPr lang="en-GB" altLang="en-US" sz="800" dirty="0">
              <a:solidFill>
                <a:schemeClr val="tx1"/>
              </a:solidFill>
              <a:latin typeface="Montserrat" panose="00000500000000000000" pitchFamily="2" charset="0"/>
            </a:endParaRPr>
          </a:p>
        </p:txBody>
      </p:sp>
      <p:sp>
        <p:nvSpPr>
          <p:cNvPr id="20" name="Rectangle 20">
            <a:extLst>
              <a:ext uri="{FF2B5EF4-FFF2-40B4-BE49-F238E27FC236}">
                <a16:creationId xmlns:a16="http://schemas.microsoft.com/office/drawing/2014/main" id="{C1984D65-0C46-4369-B656-355A3E884670}"/>
              </a:ext>
            </a:extLst>
          </p:cNvPr>
          <p:cNvSpPr>
            <a:spLocks noChangeArrowheads="1"/>
          </p:cNvSpPr>
          <p:nvPr/>
        </p:nvSpPr>
        <p:spPr bwMode="auto">
          <a:xfrm>
            <a:off x="1263843" y="1205001"/>
            <a:ext cx="4353309" cy="447447"/>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a:lnSpc>
                <a:spcPct val="150000"/>
              </a:lnSpc>
              <a:tabLst>
                <a:tab pos="1524000" algn="l"/>
              </a:tabLst>
            </a:pPr>
            <a:r>
              <a:rPr lang="en-GB" altLang="en-US" sz="800" dirty="0">
                <a:solidFill>
                  <a:schemeClr val="tx1"/>
                </a:solidFill>
                <a:latin typeface="Montserrat" panose="00000500000000000000" pitchFamily="2" charset="0"/>
              </a:rPr>
              <a:t>Opportunity Sponsor:	</a:t>
            </a:r>
            <a:r>
              <a:rPr lang="en-GB" altLang="en-US" sz="800" b="1" dirty="0">
                <a:solidFill>
                  <a:schemeClr val="tx1"/>
                </a:solidFill>
                <a:latin typeface="Montserrat" panose="00000500000000000000" pitchFamily="2" charset="0"/>
              </a:rPr>
              <a:t>Name, Role</a:t>
            </a:r>
          </a:p>
          <a:p>
            <a:pPr defTabSz="1257300">
              <a:lnSpc>
                <a:spcPct val="150000"/>
              </a:lnSpc>
              <a:tabLst>
                <a:tab pos="1524000" algn="l"/>
              </a:tabLst>
            </a:pPr>
            <a:r>
              <a:rPr lang="en-GB" altLang="en-US" sz="800" dirty="0">
                <a:solidFill>
                  <a:schemeClr val="tx1"/>
                </a:solidFill>
                <a:latin typeface="Montserrat" panose="00000500000000000000" pitchFamily="2" charset="0"/>
              </a:rPr>
              <a:t>Product  Owner:	N</a:t>
            </a:r>
            <a:r>
              <a:rPr lang="en-GB" altLang="en-US" sz="800" b="1" dirty="0">
                <a:solidFill>
                  <a:schemeClr val="tx1"/>
                </a:solidFill>
                <a:latin typeface="Montserrat" panose="00000500000000000000" pitchFamily="2" charset="0"/>
              </a:rPr>
              <a:t>ame, Role</a:t>
            </a:r>
          </a:p>
          <a:p>
            <a:pPr>
              <a:lnSpc>
                <a:spcPct val="150000"/>
              </a:lnSpc>
            </a:pPr>
            <a:endParaRPr lang="en-GB" altLang="en-US" sz="800" b="1" dirty="0">
              <a:solidFill>
                <a:schemeClr val="tx1"/>
              </a:solidFill>
              <a:latin typeface="Montserrat" panose="00000500000000000000" pitchFamily="2" charset="0"/>
            </a:endParaRPr>
          </a:p>
          <a:p>
            <a:pPr defTabSz="895350">
              <a:lnSpc>
                <a:spcPct val="150000"/>
              </a:lnSpc>
            </a:pPr>
            <a:endParaRPr lang="en-GB" altLang="en-US" sz="800" dirty="0">
              <a:solidFill>
                <a:schemeClr val="tx1"/>
              </a:solidFill>
              <a:latin typeface="Montserrat" panose="00000500000000000000" pitchFamily="2" charset="0"/>
            </a:endParaRPr>
          </a:p>
        </p:txBody>
      </p:sp>
      <p:sp>
        <p:nvSpPr>
          <p:cNvPr id="22" name="Rectangle 3">
            <a:extLst>
              <a:ext uri="{FF2B5EF4-FFF2-40B4-BE49-F238E27FC236}">
                <a16:creationId xmlns:a16="http://schemas.microsoft.com/office/drawing/2014/main" id="{0B316256-1938-42DF-9295-0EF0838344EC}"/>
              </a:ext>
            </a:extLst>
          </p:cNvPr>
          <p:cNvSpPr>
            <a:spLocks noChangeArrowheads="1"/>
          </p:cNvSpPr>
          <p:nvPr/>
        </p:nvSpPr>
        <p:spPr bwMode="auto">
          <a:xfrm>
            <a:off x="6651677" y="1806340"/>
            <a:ext cx="4429126" cy="30778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262626"/>
                </a:solidFill>
                <a:latin typeface="Montserrat" panose="00000500000000000000" pitchFamily="2" charset="0"/>
              </a:rPr>
              <a:t>1. Who is the customer?</a:t>
            </a:r>
            <a:endParaRPr lang="en-GB" altLang="en-US" dirty="0">
              <a:solidFill>
                <a:srgbClr val="262626"/>
              </a:solidFill>
              <a:latin typeface="Montserrat" panose="00000500000000000000" pitchFamily="2" charset="0"/>
            </a:endParaRPr>
          </a:p>
        </p:txBody>
      </p:sp>
      <p:sp>
        <p:nvSpPr>
          <p:cNvPr id="23" name="Rectangle 4">
            <a:extLst>
              <a:ext uri="{FF2B5EF4-FFF2-40B4-BE49-F238E27FC236}">
                <a16:creationId xmlns:a16="http://schemas.microsoft.com/office/drawing/2014/main" id="{FF9E6F83-A921-4532-9F3A-B1AAFE07EFC4}"/>
              </a:ext>
            </a:extLst>
          </p:cNvPr>
          <p:cNvSpPr>
            <a:spLocks noChangeArrowheads="1"/>
          </p:cNvSpPr>
          <p:nvPr/>
        </p:nvSpPr>
        <p:spPr bwMode="auto">
          <a:xfrm>
            <a:off x="6651677" y="2114125"/>
            <a:ext cx="4429125" cy="924166"/>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External customer?</a:t>
            </a:r>
          </a:p>
          <a:p>
            <a:r>
              <a:rPr lang="en-AU" sz="900" dirty="0">
                <a:latin typeface="Montserrat" panose="00000500000000000000" pitchFamily="2" charset="0"/>
              </a:rPr>
              <a:t>Internal Customer?</a:t>
            </a:r>
          </a:p>
        </p:txBody>
      </p:sp>
      <p:sp>
        <p:nvSpPr>
          <p:cNvPr id="24" name="Text Box 16">
            <a:extLst>
              <a:ext uri="{FF2B5EF4-FFF2-40B4-BE49-F238E27FC236}">
                <a16:creationId xmlns:a16="http://schemas.microsoft.com/office/drawing/2014/main" id="{BFCFD89F-0019-4EBD-8488-4E5D7CC8C504}"/>
              </a:ext>
            </a:extLst>
          </p:cNvPr>
          <p:cNvSpPr txBox="1">
            <a:spLocks noChangeArrowheads="1"/>
          </p:cNvSpPr>
          <p:nvPr/>
        </p:nvSpPr>
        <p:spPr bwMode="blackWhite">
          <a:xfrm rot="16200000">
            <a:off x="5499743" y="2420302"/>
            <a:ext cx="1630493"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p>
            <a:pPr algn="ctr" eaLnBrk="1" hangingPunct="1">
              <a:buSzPct val="90000"/>
            </a:pPr>
            <a:r>
              <a:rPr lang="en-GB" altLang="en-US" sz="1400" dirty="0">
                <a:solidFill>
                  <a:schemeClr val="tx1"/>
                </a:solidFill>
                <a:latin typeface="Montserrat" panose="00000500000000000000" pitchFamily="2" charset="0"/>
                <a:cs typeface="Arial" charset="0"/>
              </a:rPr>
              <a:t>Problem Statement</a:t>
            </a:r>
          </a:p>
        </p:txBody>
      </p:sp>
      <p:sp>
        <p:nvSpPr>
          <p:cNvPr id="17" name="Rectangle 3">
            <a:extLst>
              <a:ext uri="{FF2B5EF4-FFF2-40B4-BE49-F238E27FC236}">
                <a16:creationId xmlns:a16="http://schemas.microsoft.com/office/drawing/2014/main" id="{701CCC0E-CD7B-4433-B3D1-D0959C031668}"/>
              </a:ext>
            </a:extLst>
          </p:cNvPr>
          <p:cNvSpPr>
            <a:spLocks noChangeArrowheads="1"/>
          </p:cNvSpPr>
          <p:nvPr/>
        </p:nvSpPr>
        <p:spPr bwMode="auto">
          <a:xfrm>
            <a:off x="6651677" y="3316172"/>
            <a:ext cx="4429126" cy="30778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262626"/>
                </a:solidFill>
                <a:latin typeface="Montserrat" panose="00000500000000000000" pitchFamily="2" charset="0"/>
              </a:rPr>
              <a:t>2. Needs a way to (Jobs to be done)</a:t>
            </a:r>
            <a:endParaRPr lang="en-GB" altLang="en-US" dirty="0">
              <a:solidFill>
                <a:srgbClr val="262626"/>
              </a:solidFill>
              <a:latin typeface="Montserrat" panose="00000500000000000000" pitchFamily="2" charset="0"/>
            </a:endParaRPr>
          </a:p>
        </p:txBody>
      </p:sp>
      <p:sp>
        <p:nvSpPr>
          <p:cNvPr id="18" name="Rectangle 4">
            <a:extLst>
              <a:ext uri="{FF2B5EF4-FFF2-40B4-BE49-F238E27FC236}">
                <a16:creationId xmlns:a16="http://schemas.microsoft.com/office/drawing/2014/main" id="{72F7EEA4-9D63-48A7-934D-3795A0D7906C}"/>
              </a:ext>
            </a:extLst>
          </p:cNvPr>
          <p:cNvSpPr>
            <a:spLocks noChangeArrowheads="1"/>
          </p:cNvSpPr>
          <p:nvPr/>
        </p:nvSpPr>
        <p:spPr bwMode="auto">
          <a:xfrm>
            <a:off x="6651677" y="3623957"/>
            <a:ext cx="4429125" cy="924166"/>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to do something.</a:t>
            </a:r>
          </a:p>
        </p:txBody>
      </p:sp>
      <p:sp>
        <p:nvSpPr>
          <p:cNvPr id="25" name="Rectangle 3">
            <a:extLst>
              <a:ext uri="{FF2B5EF4-FFF2-40B4-BE49-F238E27FC236}">
                <a16:creationId xmlns:a16="http://schemas.microsoft.com/office/drawing/2014/main" id="{0453D561-E7E5-4A22-A949-AAC3C0356E6E}"/>
              </a:ext>
            </a:extLst>
          </p:cNvPr>
          <p:cNvSpPr>
            <a:spLocks noChangeArrowheads="1"/>
          </p:cNvSpPr>
          <p:nvPr/>
        </p:nvSpPr>
        <p:spPr bwMode="auto">
          <a:xfrm>
            <a:off x="6651676" y="5010205"/>
            <a:ext cx="4429126" cy="30778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262626"/>
                </a:solidFill>
                <a:latin typeface="Montserrat" panose="00000500000000000000" pitchFamily="2" charset="0"/>
              </a:rPr>
              <a:t>3. Surprisingly/because/but</a:t>
            </a:r>
            <a:endParaRPr lang="en-GB" altLang="en-US" dirty="0">
              <a:solidFill>
                <a:srgbClr val="262626"/>
              </a:solidFill>
              <a:latin typeface="Montserrat" panose="00000500000000000000" pitchFamily="2" charset="0"/>
            </a:endParaRPr>
          </a:p>
        </p:txBody>
      </p:sp>
      <p:sp>
        <p:nvSpPr>
          <p:cNvPr id="26" name="Rectangle 4">
            <a:extLst>
              <a:ext uri="{FF2B5EF4-FFF2-40B4-BE49-F238E27FC236}">
                <a16:creationId xmlns:a16="http://schemas.microsoft.com/office/drawing/2014/main" id="{614E36E6-B0ED-462A-B2FC-03ACC56DC59D}"/>
              </a:ext>
            </a:extLst>
          </p:cNvPr>
          <p:cNvSpPr>
            <a:spLocks noChangeArrowheads="1"/>
          </p:cNvSpPr>
          <p:nvPr/>
        </p:nvSpPr>
        <p:spPr bwMode="auto">
          <a:xfrm>
            <a:off x="6651676" y="5317990"/>
            <a:ext cx="4429125" cy="924166"/>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Surprisingly……</a:t>
            </a:r>
          </a:p>
        </p:txBody>
      </p:sp>
      <p:sp>
        <p:nvSpPr>
          <p:cNvPr id="2" name="TextBox 1">
            <a:extLst>
              <a:ext uri="{FF2B5EF4-FFF2-40B4-BE49-F238E27FC236}">
                <a16:creationId xmlns:a16="http://schemas.microsoft.com/office/drawing/2014/main" id="{5D91C7E9-2DC7-4835-9D00-118FBCE39A51}"/>
              </a:ext>
            </a:extLst>
          </p:cNvPr>
          <p:cNvSpPr txBox="1"/>
          <p:nvPr/>
        </p:nvSpPr>
        <p:spPr>
          <a:xfrm>
            <a:off x="1263843" y="4286937"/>
            <a:ext cx="4641494" cy="461665"/>
          </a:xfrm>
          <a:prstGeom prst="rect">
            <a:avLst/>
          </a:prstGeom>
          <a:noFill/>
        </p:spPr>
        <p:txBody>
          <a:bodyPr wrap="square" rtlCol="0">
            <a:spAutoFit/>
          </a:bodyPr>
          <a:lstStyle/>
          <a:p>
            <a:r>
              <a:rPr lang="en-AU" sz="800" b="1" dirty="0">
                <a:solidFill>
                  <a:srgbClr val="262626"/>
                </a:solidFill>
                <a:latin typeface="Montserrat" panose="00000500000000000000" pitchFamily="2" charset="0"/>
              </a:rPr>
              <a:t>Def 1</a:t>
            </a:r>
            <a:r>
              <a:rPr lang="en-AU" sz="800" dirty="0">
                <a:latin typeface="Montserrat" panose="00000500000000000000" pitchFamily="2" charset="0"/>
              </a:rPr>
              <a:t>: </a:t>
            </a:r>
            <a:r>
              <a:rPr lang="en-AU" sz="800" dirty="0">
                <a:solidFill>
                  <a:srgbClr val="262626"/>
                </a:solidFill>
                <a:latin typeface="Montserrat" panose="00000500000000000000" pitchFamily="2" charset="0"/>
              </a:rPr>
              <a:t>def </a:t>
            </a:r>
            <a:r>
              <a:rPr lang="en-AU" sz="800" dirty="0" err="1">
                <a:solidFill>
                  <a:srgbClr val="262626"/>
                </a:solidFill>
                <a:latin typeface="Montserrat" panose="00000500000000000000" pitchFamily="2" charset="0"/>
              </a:rPr>
              <a:t>def</a:t>
            </a:r>
            <a:r>
              <a:rPr lang="en-AU" sz="800" dirty="0">
                <a:solidFill>
                  <a:srgbClr val="262626"/>
                </a:solidFill>
                <a:latin typeface="Montserrat" panose="00000500000000000000" pitchFamily="2" charset="0"/>
              </a:rPr>
              <a:t> </a:t>
            </a:r>
            <a:r>
              <a:rPr lang="en-AU" sz="800" dirty="0" err="1">
                <a:solidFill>
                  <a:srgbClr val="262626"/>
                </a:solidFill>
                <a:latin typeface="Montserrat" panose="00000500000000000000" pitchFamily="2" charset="0"/>
              </a:rPr>
              <a:t>def</a:t>
            </a:r>
            <a:endParaRPr lang="en-AU" sz="800" b="1" dirty="0">
              <a:solidFill>
                <a:srgbClr val="262626"/>
              </a:solidFill>
              <a:latin typeface="Montserrat" panose="00000500000000000000" pitchFamily="2" charset="0"/>
            </a:endParaRPr>
          </a:p>
          <a:p>
            <a:r>
              <a:rPr lang="en-AU" sz="800" b="1" dirty="0">
                <a:solidFill>
                  <a:srgbClr val="262626"/>
                </a:solidFill>
                <a:latin typeface="Montserrat" panose="00000500000000000000" pitchFamily="2" charset="0"/>
              </a:rPr>
              <a:t>Def 2: </a:t>
            </a:r>
            <a:r>
              <a:rPr lang="en-AU" sz="800" dirty="0">
                <a:solidFill>
                  <a:srgbClr val="262626"/>
                </a:solidFill>
                <a:latin typeface="Montserrat" panose="00000500000000000000" pitchFamily="2" charset="0"/>
              </a:rPr>
              <a:t>def </a:t>
            </a:r>
            <a:r>
              <a:rPr lang="en-AU" sz="800" dirty="0" err="1">
                <a:solidFill>
                  <a:srgbClr val="262626"/>
                </a:solidFill>
                <a:latin typeface="Montserrat" panose="00000500000000000000" pitchFamily="2" charset="0"/>
              </a:rPr>
              <a:t>def</a:t>
            </a:r>
            <a:r>
              <a:rPr lang="en-AU" sz="800" dirty="0">
                <a:solidFill>
                  <a:srgbClr val="262626"/>
                </a:solidFill>
                <a:latin typeface="Montserrat" panose="00000500000000000000" pitchFamily="2" charset="0"/>
              </a:rPr>
              <a:t> </a:t>
            </a:r>
            <a:r>
              <a:rPr lang="en-AU" sz="800" dirty="0" err="1">
                <a:solidFill>
                  <a:srgbClr val="262626"/>
                </a:solidFill>
                <a:latin typeface="Montserrat" panose="00000500000000000000" pitchFamily="2" charset="0"/>
              </a:rPr>
              <a:t>def</a:t>
            </a:r>
            <a:r>
              <a:rPr lang="en-AU" sz="800" dirty="0">
                <a:solidFill>
                  <a:srgbClr val="262626"/>
                </a:solidFill>
                <a:latin typeface="Montserrat" panose="00000500000000000000" pitchFamily="2" charset="0"/>
              </a:rPr>
              <a:t>.</a:t>
            </a:r>
          </a:p>
          <a:p>
            <a:endParaRPr lang="en-AU" sz="800" dirty="0">
              <a:solidFill>
                <a:srgbClr val="262626"/>
              </a:solidFill>
              <a:latin typeface="Montserrat" panose="00000500000000000000" pitchFamily="2" charset="0"/>
            </a:endParaRPr>
          </a:p>
        </p:txBody>
      </p:sp>
      <p:sp>
        <p:nvSpPr>
          <p:cNvPr id="27" name="Text Box 16">
            <a:extLst>
              <a:ext uri="{FF2B5EF4-FFF2-40B4-BE49-F238E27FC236}">
                <a16:creationId xmlns:a16="http://schemas.microsoft.com/office/drawing/2014/main" id="{3E75845B-DFED-4AFD-BF35-CE829A9A9269}"/>
              </a:ext>
            </a:extLst>
          </p:cNvPr>
          <p:cNvSpPr txBox="1">
            <a:spLocks noChangeArrowheads="1"/>
          </p:cNvSpPr>
          <p:nvPr/>
        </p:nvSpPr>
        <p:spPr bwMode="blackWhite">
          <a:xfrm rot="16200000">
            <a:off x="159717" y="4902483"/>
            <a:ext cx="1630493"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p>
            <a:pPr algn="ctr" eaLnBrk="1" hangingPunct="1">
              <a:buSzPct val="90000"/>
            </a:pPr>
            <a:r>
              <a:rPr lang="en-GB" altLang="en-US" sz="1400" dirty="0">
                <a:solidFill>
                  <a:schemeClr val="tx1"/>
                </a:solidFill>
                <a:latin typeface="Montserrat" panose="00000500000000000000" pitchFamily="2" charset="0"/>
                <a:cs typeface="Arial" charset="0"/>
              </a:rPr>
              <a:t>Definitions</a:t>
            </a:r>
          </a:p>
        </p:txBody>
      </p:sp>
    </p:spTree>
    <p:extLst>
      <p:ext uri="{BB962C8B-B14F-4D97-AF65-F5344CB8AC3E}">
        <p14:creationId xmlns:p14="http://schemas.microsoft.com/office/powerpoint/2010/main" val="14851718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730122" y="1664297"/>
            <a:ext cx="4429126" cy="30778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262626"/>
                </a:solidFill>
                <a:latin typeface="Montserrat" panose="00000500000000000000" pitchFamily="2" charset="0"/>
              </a:rPr>
              <a:t>Objectives</a:t>
            </a:r>
            <a:r>
              <a:rPr lang="en-GB" altLang="en-US" b="1" dirty="0">
                <a:solidFill>
                  <a:schemeClr val="tx1"/>
                </a:solidFill>
                <a:latin typeface="Montserrat" panose="00000500000000000000" pitchFamily="2" charset="0"/>
              </a:rPr>
              <a:t> </a:t>
            </a:r>
            <a:endParaRPr lang="en-GB" altLang="en-US" dirty="0">
              <a:solidFill>
                <a:schemeClr val="tx1"/>
              </a:solidFill>
              <a:latin typeface="Montserrat" panose="00000500000000000000" pitchFamily="2" charset="0"/>
            </a:endParaRPr>
          </a:p>
        </p:txBody>
      </p:sp>
      <p:sp>
        <p:nvSpPr>
          <p:cNvPr id="12" name="Rectangle 4"/>
          <p:cNvSpPr>
            <a:spLocks noChangeArrowheads="1"/>
          </p:cNvSpPr>
          <p:nvPr/>
        </p:nvSpPr>
        <p:spPr bwMode="auto">
          <a:xfrm>
            <a:off x="730122" y="1972081"/>
            <a:ext cx="4429125" cy="1879159"/>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US" sz="900" dirty="0">
                <a:latin typeface="Montserrat" panose="00000500000000000000" pitchFamily="2" charset="0"/>
              </a:rPr>
              <a:t>Establish…</a:t>
            </a:r>
          </a:p>
          <a:p>
            <a:r>
              <a:rPr lang="en-US" sz="900" dirty="0">
                <a:latin typeface="Montserrat" panose="00000500000000000000" pitchFamily="2" charset="0"/>
              </a:rPr>
              <a:t>Create…</a:t>
            </a:r>
          </a:p>
          <a:p>
            <a:endParaRPr lang="en-AU" sz="900" dirty="0">
              <a:latin typeface="Montserrat" panose="00000500000000000000" pitchFamily="2" charset="0"/>
            </a:endParaRPr>
          </a:p>
        </p:txBody>
      </p:sp>
      <p:sp>
        <p:nvSpPr>
          <p:cNvPr id="13" name="Rectangle 5"/>
          <p:cNvSpPr>
            <a:spLocks noChangeArrowheads="1"/>
          </p:cNvSpPr>
          <p:nvPr/>
        </p:nvSpPr>
        <p:spPr bwMode="auto">
          <a:xfrm>
            <a:off x="5477371" y="1676902"/>
            <a:ext cx="3267528" cy="28257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3E352B"/>
                </a:solidFill>
                <a:latin typeface="Montserrat" panose="00000500000000000000" pitchFamily="2" charset="0"/>
              </a:rPr>
              <a:t>In Scope</a:t>
            </a:r>
            <a:endParaRPr lang="en-GB" altLang="en-US" dirty="0">
              <a:solidFill>
                <a:srgbClr val="3E352B"/>
              </a:solidFill>
              <a:latin typeface="Montserrat" panose="00000500000000000000" pitchFamily="2" charset="0"/>
            </a:endParaRPr>
          </a:p>
        </p:txBody>
      </p:sp>
      <p:sp>
        <p:nvSpPr>
          <p:cNvPr id="14" name="Rectangle 6"/>
          <p:cNvSpPr>
            <a:spLocks noChangeArrowheads="1"/>
          </p:cNvSpPr>
          <p:nvPr/>
        </p:nvSpPr>
        <p:spPr bwMode="auto">
          <a:xfrm>
            <a:off x="5471820" y="1976353"/>
            <a:ext cx="3267527" cy="4553517"/>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In scope items</a:t>
            </a:r>
            <a:endParaRPr lang="en-GB" altLang="en-US" sz="900" dirty="0">
              <a:latin typeface="Montserrat" panose="00000500000000000000" pitchFamily="2" charset="0"/>
            </a:endParaRPr>
          </a:p>
          <a:p>
            <a:endParaRPr lang="en-GB" altLang="en-US" sz="900" dirty="0">
              <a:latin typeface="Montserrat" panose="00000500000000000000" pitchFamily="2" charset="0"/>
            </a:endParaRPr>
          </a:p>
          <a:p>
            <a:endParaRPr lang="en-GB" altLang="en-US" sz="800" dirty="0">
              <a:latin typeface="Montserrat" panose="00000500000000000000" pitchFamily="2" charset="0"/>
            </a:endParaRPr>
          </a:p>
          <a:p>
            <a:endParaRPr lang="en-GB" altLang="en-US" sz="800" dirty="0">
              <a:latin typeface="Montserrat" panose="00000500000000000000" pitchFamily="2" charset="0"/>
            </a:endParaRPr>
          </a:p>
        </p:txBody>
      </p:sp>
      <p:sp>
        <p:nvSpPr>
          <p:cNvPr id="16" name="Rectangle 8"/>
          <p:cNvSpPr>
            <a:spLocks noChangeArrowheads="1"/>
          </p:cNvSpPr>
          <p:nvPr/>
        </p:nvSpPr>
        <p:spPr bwMode="auto">
          <a:xfrm>
            <a:off x="8864472" y="1972081"/>
            <a:ext cx="3059318" cy="4553517"/>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endParaRPr lang="en-GB" altLang="en-US" sz="800" dirty="0">
              <a:latin typeface="Montserrat" panose="00000500000000000000" pitchFamily="2" charset="0"/>
            </a:endParaRPr>
          </a:p>
        </p:txBody>
      </p:sp>
      <p:sp>
        <p:nvSpPr>
          <p:cNvPr id="21" name="Text Box 16"/>
          <p:cNvSpPr txBox="1">
            <a:spLocks noChangeArrowheads="1"/>
          </p:cNvSpPr>
          <p:nvPr/>
        </p:nvSpPr>
        <p:spPr bwMode="blackWhite">
          <a:xfrm rot="16200000">
            <a:off x="-467321" y="2437058"/>
            <a:ext cx="1630493"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p>
            <a:pPr algn="ctr" eaLnBrk="1" hangingPunct="1">
              <a:buSzPct val="90000"/>
            </a:pPr>
            <a:r>
              <a:rPr lang="en-GB" altLang="en-US" sz="1400" dirty="0">
                <a:solidFill>
                  <a:schemeClr val="tx1"/>
                </a:solidFill>
                <a:latin typeface="Montserrat" panose="00000500000000000000" pitchFamily="2" charset="0"/>
                <a:cs typeface="Arial" charset="0"/>
              </a:rPr>
              <a:t>Objectives &amp; Scope</a:t>
            </a:r>
          </a:p>
        </p:txBody>
      </p:sp>
      <p:sp>
        <p:nvSpPr>
          <p:cNvPr id="34" name="Rectangle 20"/>
          <p:cNvSpPr>
            <a:spLocks noChangeArrowheads="1"/>
          </p:cNvSpPr>
          <p:nvPr/>
        </p:nvSpPr>
        <p:spPr bwMode="auto">
          <a:xfrm>
            <a:off x="201417" y="966466"/>
            <a:ext cx="4957830" cy="741684"/>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a:lnSpc>
                <a:spcPct val="150000"/>
              </a:lnSpc>
            </a:pPr>
            <a:r>
              <a:rPr lang="en-GB" altLang="en-US" sz="900" dirty="0">
                <a:solidFill>
                  <a:schemeClr val="tx1"/>
                </a:solidFill>
                <a:latin typeface="Montserrat" panose="00000500000000000000" pitchFamily="2" charset="0"/>
              </a:rPr>
              <a:t>	</a:t>
            </a:r>
          </a:p>
          <a:p>
            <a:pPr>
              <a:lnSpc>
                <a:spcPct val="150000"/>
              </a:lnSpc>
            </a:pPr>
            <a:endParaRPr lang="en-GB" altLang="en-US" sz="900" b="1" dirty="0">
              <a:solidFill>
                <a:schemeClr val="tx1"/>
              </a:solidFill>
              <a:latin typeface="Montserrat" panose="00000500000000000000" pitchFamily="2" charset="0"/>
            </a:endParaRPr>
          </a:p>
          <a:p>
            <a:pPr defTabSz="895350">
              <a:lnSpc>
                <a:spcPct val="150000"/>
              </a:lnSpc>
            </a:pPr>
            <a:endParaRPr lang="en-GB" altLang="en-US" sz="900" dirty="0">
              <a:solidFill>
                <a:schemeClr val="tx1"/>
              </a:solidFill>
              <a:latin typeface="Montserrat" panose="00000500000000000000" pitchFamily="2" charset="0"/>
            </a:endParaRPr>
          </a:p>
        </p:txBody>
      </p:sp>
      <p:sp>
        <p:nvSpPr>
          <p:cNvPr id="36" name="Rectangle 5"/>
          <p:cNvSpPr>
            <a:spLocks noChangeArrowheads="1"/>
          </p:cNvSpPr>
          <p:nvPr/>
        </p:nvSpPr>
        <p:spPr bwMode="auto">
          <a:xfrm>
            <a:off x="8864472" y="1676636"/>
            <a:ext cx="3066548" cy="28257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3E352B"/>
                </a:solidFill>
                <a:latin typeface="Montserrat" panose="00000500000000000000" pitchFamily="2" charset="0"/>
              </a:rPr>
              <a:t>Out of Scope</a:t>
            </a:r>
            <a:endParaRPr lang="en-GB" altLang="en-US" dirty="0">
              <a:solidFill>
                <a:srgbClr val="3E352B"/>
              </a:solidFill>
              <a:latin typeface="Montserrat" panose="00000500000000000000" pitchFamily="2" charset="0"/>
            </a:endParaRPr>
          </a:p>
        </p:txBody>
      </p:sp>
      <p:sp>
        <p:nvSpPr>
          <p:cNvPr id="3" name="Title 2">
            <a:extLst>
              <a:ext uri="{FF2B5EF4-FFF2-40B4-BE49-F238E27FC236}">
                <a16:creationId xmlns:a16="http://schemas.microsoft.com/office/drawing/2014/main" id="{425991AC-F0FB-4E80-99D3-ED75CCECE844}"/>
              </a:ext>
            </a:extLst>
          </p:cNvPr>
          <p:cNvSpPr>
            <a:spLocks noGrp="1"/>
          </p:cNvSpPr>
          <p:nvPr>
            <p:ph type="title"/>
          </p:nvPr>
        </p:nvSpPr>
        <p:spPr/>
        <p:txBody>
          <a:bodyPr/>
          <a:lstStyle/>
          <a:p>
            <a:r>
              <a:rPr lang="en-AU" dirty="0">
                <a:latin typeface="Montserrat Black" panose="00000A00000000000000" pitchFamily="2" charset="0"/>
              </a:rPr>
              <a:t>Name – AGP-XXX</a:t>
            </a:r>
          </a:p>
        </p:txBody>
      </p:sp>
      <p:sp>
        <p:nvSpPr>
          <p:cNvPr id="19" name="Rectangle 20">
            <a:extLst>
              <a:ext uri="{FF2B5EF4-FFF2-40B4-BE49-F238E27FC236}">
                <a16:creationId xmlns:a16="http://schemas.microsoft.com/office/drawing/2014/main" id="{042C21DE-AAEA-41D7-8D1F-507C91BA139C}"/>
              </a:ext>
            </a:extLst>
          </p:cNvPr>
          <p:cNvSpPr>
            <a:spLocks noChangeArrowheads="1"/>
          </p:cNvSpPr>
          <p:nvPr/>
        </p:nvSpPr>
        <p:spPr bwMode="auto">
          <a:xfrm>
            <a:off x="5647795" y="1035842"/>
            <a:ext cx="4353309" cy="420599"/>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defTabSz="1257300">
              <a:lnSpc>
                <a:spcPct val="150000"/>
              </a:lnSpc>
              <a:tabLst>
                <a:tab pos="1524000" algn="l"/>
              </a:tabLst>
            </a:pPr>
            <a:r>
              <a:rPr lang="en-GB" altLang="en-US" sz="800" dirty="0">
                <a:solidFill>
                  <a:schemeClr val="tx1"/>
                </a:solidFill>
                <a:latin typeface="Montserrat" panose="00000500000000000000" pitchFamily="2" charset="0"/>
              </a:rPr>
              <a:t>Delivery Lead:</a:t>
            </a:r>
            <a:r>
              <a:rPr lang="en-GB" altLang="en-US" sz="800" b="1" dirty="0">
                <a:solidFill>
                  <a:schemeClr val="tx1"/>
                </a:solidFill>
                <a:latin typeface="Montserrat" panose="00000500000000000000" pitchFamily="2" charset="0"/>
              </a:rPr>
              <a:t>	Name</a:t>
            </a:r>
          </a:p>
          <a:p>
            <a:pPr defTabSz="1257300">
              <a:lnSpc>
                <a:spcPct val="150000"/>
              </a:lnSpc>
              <a:tabLst>
                <a:tab pos="1524000" algn="l"/>
              </a:tabLst>
            </a:pPr>
            <a:r>
              <a:rPr lang="en-GB" altLang="en-US" sz="800" dirty="0">
                <a:solidFill>
                  <a:schemeClr val="tx1"/>
                </a:solidFill>
                <a:latin typeface="Montserrat" panose="00000500000000000000" pitchFamily="2" charset="0"/>
              </a:rPr>
              <a:t>Delivery Team:</a:t>
            </a:r>
            <a:r>
              <a:rPr lang="en-GB" altLang="en-US" sz="800" b="1" dirty="0">
                <a:solidFill>
                  <a:schemeClr val="tx1"/>
                </a:solidFill>
                <a:latin typeface="Montserrat" panose="00000500000000000000" pitchFamily="2" charset="0"/>
              </a:rPr>
              <a:t>	Name</a:t>
            </a:r>
          </a:p>
          <a:p>
            <a:pPr defTabSz="895350">
              <a:lnSpc>
                <a:spcPct val="150000"/>
              </a:lnSpc>
            </a:pPr>
            <a:endParaRPr lang="en-GB" altLang="en-US" sz="800" dirty="0">
              <a:solidFill>
                <a:schemeClr val="tx1"/>
              </a:solidFill>
              <a:latin typeface="Montserrat" panose="00000500000000000000" pitchFamily="2" charset="0"/>
            </a:endParaRPr>
          </a:p>
        </p:txBody>
      </p:sp>
      <p:sp>
        <p:nvSpPr>
          <p:cNvPr id="20" name="Rectangle 20">
            <a:extLst>
              <a:ext uri="{FF2B5EF4-FFF2-40B4-BE49-F238E27FC236}">
                <a16:creationId xmlns:a16="http://schemas.microsoft.com/office/drawing/2014/main" id="{C1984D65-0C46-4369-B656-355A3E884670}"/>
              </a:ext>
            </a:extLst>
          </p:cNvPr>
          <p:cNvSpPr>
            <a:spLocks noChangeArrowheads="1"/>
          </p:cNvSpPr>
          <p:nvPr/>
        </p:nvSpPr>
        <p:spPr bwMode="auto">
          <a:xfrm>
            <a:off x="689965" y="1062958"/>
            <a:ext cx="4353309" cy="447447"/>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a:lnSpc>
                <a:spcPct val="150000"/>
              </a:lnSpc>
              <a:tabLst>
                <a:tab pos="1524000" algn="l"/>
              </a:tabLst>
            </a:pPr>
            <a:r>
              <a:rPr lang="en-GB" altLang="en-US" sz="800" dirty="0">
                <a:solidFill>
                  <a:schemeClr val="tx1"/>
                </a:solidFill>
                <a:latin typeface="Montserrat" panose="00000500000000000000" pitchFamily="2" charset="0"/>
              </a:rPr>
              <a:t>Opportunity Sponsor:	</a:t>
            </a:r>
            <a:r>
              <a:rPr lang="en-GB" altLang="en-US" sz="800" b="1" dirty="0">
                <a:solidFill>
                  <a:schemeClr val="tx1"/>
                </a:solidFill>
                <a:latin typeface="Montserrat" panose="00000500000000000000" pitchFamily="2" charset="0"/>
              </a:rPr>
              <a:t>Name, Role</a:t>
            </a:r>
          </a:p>
          <a:p>
            <a:pPr defTabSz="1257300">
              <a:lnSpc>
                <a:spcPct val="150000"/>
              </a:lnSpc>
              <a:tabLst>
                <a:tab pos="1524000" algn="l"/>
              </a:tabLst>
            </a:pPr>
            <a:r>
              <a:rPr lang="en-GB" altLang="en-US" sz="800" dirty="0">
                <a:solidFill>
                  <a:schemeClr val="tx1"/>
                </a:solidFill>
                <a:latin typeface="Montserrat" panose="00000500000000000000" pitchFamily="2" charset="0"/>
              </a:rPr>
              <a:t>Product  Owner:	N</a:t>
            </a:r>
            <a:r>
              <a:rPr lang="en-GB" altLang="en-US" sz="800" b="1" dirty="0">
                <a:solidFill>
                  <a:schemeClr val="tx1"/>
                </a:solidFill>
                <a:latin typeface="Montserrat" panose="00000500000000000000" pitchFamily="2" charset="0"/>
              </a:rPr>
              <a:t>ame, Role</a:t>
            </a:r>
          </a:p>
          <a:p>
            <a:pPr>
              <a:lnSpc>
                <a:spcPct val="150000"/>
              </a:lnSpc>
            </a:pPr>
            <a:endParaRPr lang="en-GB" altLang="en-US" sz="800" b="1" dirty="0">
              <a:solidFill>
                <a:schemeClr val="tx1"/>
              </a:solidFill>
              <a:latin typeface="Montserrat" panose="00000500000000000000" pitchFamily="2" charset="0"/>
            </a:endParaRPr>
          </a:p>
          <a:p>
            <a:pPr defTabSz="895350">
              <a:lnSpc>
                <a:spcPct val="150000"/>
              </a:lnSpc>
            </a:pPr>
            <a:endParaRPr lang="en-GB" altLang="en-US" sz="800" dirty="0">
              <a:solidFill>
                <a:schemeClr val="tx1"/>
              </a:solidFill>
              <a:latin typeface="Montserrat" panose="00000500000000000000" pitchFamily="2" charset="0"/>
            </a:endParaRPr>
          </a:p>
        </p:txBody>
      </p:sp>
      <p:sp>
        <p:nvSpPr>
          <p:cNvPr id="26" name="Rectangle 3">
            <a:extLst>
              <a:ext uri="{FF2B5EF4-FFF2-40B4-BE49-F238E27FC236}">
                <a16:creationId xmlns:a16="http://schemas.microsoft.com/office/drawing/2014/main" id="{17A1DF3D-E4D5-4CC1-872E-351FFA44204A}"/>
              </a:ext>
            </a:extLst>
          </p:cNvPr>
          <p:cNvSpPr>
            <a:spLocks noChangeArrowheads="1"/>
          </p:cNvSpPr>
          <p:nvPr/>
        </p:nvSpPr>
        <p:spPr bwMode="auto">
          <a:xfrm>
            <a:off x="730122" y="4124049"/>
            <a:ext cx="4429126" cy="307784"/>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262626"/>
                </a:solidFill>
                <a:latin typeface="Montserrat" panose="00000500000000000000" pitchFamily="2" charset="0"/>
              </a:rPr>
              <a:t>Undecided</a:t>
            </a:r>
            <a:r>
              <a:rPr lang="en-GB" altLang="en-US" b="1" dirty="0">
                <a:solidFill>
                  <a:schemeClr val="tx1"/>
                </a:solidFill>
                <a:latin typeface="Montserrat" panose="00000500000000000000" pitchFamily="2" charset="0"/>
              </a:rPr>
              <a:t> </a:t>
            </a:r>
            <a:endParaRPr lang="en-GB" altLang="en-US" dirty="0">
              <a:solidFill>
                <a:schemeClr val="tx1"/>
              </a:solidFill>
              <a:latin typeface="Montserrat" panose="00000500000000000000" pitchFamily="2" charset="0"/>
            </a:endParaRPr>
          </a:p>
        </p:txBody>
      </p:sp>
      <p:sp>
        <p:nvSpPr>
          <p:cNvPr id="27" name="Rectangle 4">
            <a:extLst>
              <a:ext uri="{FF2B5EF4-FFF2-40B4-BE49-F238E27FC236}">
                <a16:creationId xmlns:a16="http://schemas.microsoft.com/office/drawing/2014/main" id="{12D8889B-2D05-41FD-B607-C2ADE691054A}"/>
              </a:ext>
            </a:extLst>
          </p:cNvPr>
          <p:cNvSpPr>
            <a:spLocks noChangeArrowheads="1"/>
          </p:cNvSpPr>
          <p:nvPr/>
        </p:nvSpPr>
        <p:spPr bwMode="auto">
          <a:xfrm>
            <a:off x="730122" y="4431833"/>
            <a:ext cx="4429125" cy="2093765"/>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List the scope items that are yet to be determined in or out of scope</a:t>
            </a:r>
          </a:p>
        </p:txBody>
      </p:sp>
      <p:sp>
        <p:nvSpPr>
          <p:cNvPr id="28" name="Text Box 16">
            <a:extLst>
              <a:ext uri="{FF2B5EF4-FFF2-40B4-BE49-F238E27FC236}">
                <a16:creationId xmlns:a16="http://schemas.microsoft.com/office/drawing/2014/main" id="{B53C6324-F002-4F83-BA36-6431D2DBA7B3}"/>
              </a:ext>
            </a:extLst>
          </p:cNvPr>
          <p:cNvSpPr txBox="1">
            <a:spLocks noChangeArrowheads="1"/>
          </p:cNvSpPr>
          <p:nvPr/>
        </p:nvSpPr>
        <p:spPr bwMode="blackWhite">
          <a:xfrm rot="16200000">
            <a:off x="-467321" y="5004531"/>
            <a:ext cx="1630493"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p>
            <a:pPr algn="ctr" eaLnBrk="1" hangingPunct="1">
              <a:buSzPct val="90000"/>
            </a:pPr>
            <a:r>
              <a:rPr lang="en-GB" altLang="en-US" sz="1400" dirty="0">
                <a:solidFill>
                  <a:schemeClr val="tx1"/>
                </a:solidFill>
                <a:latin typeface="Montserrat" panose="00000500000000000000" pitchFamily="2" charset="0"/>
                <a:cs typeface="Arial" charset="0"/>
              </a:rPr>
              <a:t>Undecided</a:t>
            </a:r>
          </a:p>
        </p:txBody>
      </p:sp>
      <p:sp>
        <p:nvSpPr>
          <p:cNvPr id="22" name="Rectangle 6">
            <a:extLst>
              <a:ext uri="{FF2B5EF4-FFF2-40B4-BE49-F238E27FC236}">
                <a16:creationId xmlns:a16="http://schemas.microsoft.com/office/drawing/2014/main" id="{E59B0603-012F-4097-B39D-526D7CF9E5C0}"/>
              </a:ext>
            </a:extLst>
          </p:cNvPr>
          <p:cNvSpPr>
            <a:spLocks noChangeArrowheads="1"/>
          </p:cNvSpPr>
          <p:nvPr/>
        </p:nvSpPr>
        <p:spPr bwMode="auto">
          <a:xfrm>
            <a:off x="8864472" y="1972081"/>
            <a:ext cx="3059318" cy="4553517"/>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Out of scope items</a:t>
            </a:r>
            <a:endParaRPr lang="en-GB" altLang="en-US" sz="900" dirty="0">
              <a:latin typeface="Montserrat" panose="00000500000000000000" pitchFamily="2" charset="0"/>
            </a:endParaRPr>
          </a:p>
          <a:p>
            <a:endParaRPr lang="en-GB" altLang="en-US" sz="900" dirty="0">
              <a:latin typeface="Montserrat" panose="00000500000000000000" pitchFamily="2" charset="0"/>
            </a:endParaRPr>
          </a:p>
          <a:p>
            <a:endParaRPr lang="en-GB" altLang="en-US" sz="800" dirty="0">
              <a:latin typeface="Montserrat" panose="00000500000000000000" pitchFamily="2" charset="0"/>
            </a:endParaRPr>
          </a:p>
          <a:p>
            <a:endParaRPr lang="en-GB" altLang="en-US" sz="800" dirty="0">
              <a:latin typeface="Montserrat" panose="00000500000000000000" pitchFamily="2" charset="0"/>
            </a:endParaRPr>
          </a:p>
        </p:txBody>
      </p:sp>
    </p:spTree>
    <p:extLst>
      <p:ext uri="{BB962C8B-B14F-4D97-AF65-F5344CB8AC3E}">
        <p14:creationId xmlns:p14="http://schemas.microsoft.com/office/powerpoint/2010/main" val="27944532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7"/>
          <p:cNvSpPr>
            <a:spLocks noChangeArrowheads="1"/>
          </p:cNvSpPr>
          <p:nvPr/>
        </p:nvSpPr>
        <p:spPr bwMode="auto">
          <a:xfrm>
            <a:off x="621704" y="3435566"/>
            <a:ext cx="4685848" cy="284162"/>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p>
            <a:pPr marL="127000" indent="-127000" defTabSz="723900">
              <a:spcAft>
                <a:spcPct val="50000"/>
              </a:spcAft>
              <a:buClr>
                <a:srgbClr val="FF0101"/>
              </a:buClr>
              <a:buSzPct val="75000"/>
              <a:buFont typeface="Monotype Sorts" pitchFamily="2" charset="2"/>
              <a:buNone/>
            </a:pPr>
            <a:r>
              <a:rPr lang="en-GB" altLang="en-US" sz="1000" b="1" dirty="0">
                <a:solidFill>
                  <a:srgbClr val="3E352B"/>
                </a:solidFill>
                <a:latin typeface="Montserrat" panose="00000500000000000000" pitchFamily="2" charset="0"/>
                <a:cs typeface="Arial" charset="0"/>
              </a:rPr>
              <a:t>   Risks and Issues</a:t>
            </a:r>
          </a:p>
        </p:txBody>
      </p:sp>
      <p:sp>
        <p:nvSpPr>
          <p:cNvPr id="32" name="Rectangle 28"/>
          <p:cNvSpPr>
            <a:spLocks noChangeArrowheads="1"/>
          </p:cNvSpPr>
          <p:nvPr/>
        </p:nvSpPr>
        <p:spPr bwMode="auto">
          <a:xfrm>
            <a:off x="621252" y="3726250"/>
            <a:ext cx="4685848" cy="1409579"/>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44000" tIns="72000" rIns="0" bIns="108000"/>
          <a:lstStyle/>
          <a:p>
            <a:pPr marL="127000" indent="-127000" defTabSz="723900">
              <a:spcBef>
                <a:spcPts val="0"/>
              </a:spcBef>
              <a:spcAft>
                <a:spcPct val="50000"/>
              </a:spcAft>
              <a:buClr>
                <a:srgbClr val="FF0101"/>
              </a:buClr>
              <a:buSzPct val="75000"/>
              <a:buFont typeface="Monotype Sorts" pitchFamily="2" charset="2"/>
              <a:buChar char="u"/>
            </a:pPr>
            <a:r>
              <a:rPr lang="en-AU" sz="900" dirty="0">
                <a:solidFill>
                  <a:srgbClr val="000000"/>
                </a:solidFill>
                <a:latin typeface="Montserrat" panose="00000500000000000000" pitchFamily="2" charset="0"/>
                <a:cs typeface="Arial" charset="0"/>
              </a:rPr>
              <a:t>There is a risk that &lt;event that has an effect on objectives&gt;.</a:t>
            </a:r>
          </a:p>
          <a:p>
            <a:pPr marL="127000" indent="-127000" defTabSz="723900">
              <a:spcAft>
                <a:spcPct val="50000"/>
              </a:spcAft>
              <a:buClr>
                <a:srgbClr val="FF0101"/>
              </a:buClr>
              <a:buSzPct val="75000"/>
              <a:buFont typeface="Monotype Sorts" pitchFamily="2" charset="2"/>
              <a:buChar char="u"/>
            </a:pPr>
            <a:endParaRPr lang="en-GB" altLang="en-US" sz="900" dirty="0">
              <a:solidFill>
                <a:srgbClr val="262626"/>
              </a:solidFill>
              <a:latin typeface="Montserrat" panose="00000500000000000000" pitchFamily="2" charset="0"/>
              <a:cs typeface="Arial" charset="0"/>
            </a:endParaRPr>
          </a:p>
          <a:p>
            <a:pPr marL="127000" indent="-127000" defTabSz="723900">
              <a:spcAft>
                <a:spcPct val="50000"/>
              </a:spcAft>
              <a:buClr>
                <a:srgbClr val="FF0101"/>
              </a:buClr>
              <a:buSzPct val="75000"/>
              <a:buFont typeface="Monotype Sorts" pitchFamily="2" charset="2"/>
              <a:buChar char="u"/>
            </a:pPr>
            <a:endParaRPr lang="en-GB" altLang="en-US" sz="900" dirty="0">
              <a:solidFill>
                <a:srgbClr val="000000"/>
              </a:solidFill>
              <a:latin typeface="Montserrat" panose="00000500000000000000" pitchFamily="2" charset="0"/>
              <a:cs typeface="Arial" charset="0"/>
            </a:endParaRPr>
          </a:p>
        </p:txBody>
      </p:sp>
      <p:sp>
        <p:nvSpPr>
          <p:cNvPr id="34" name="Rectangle 20"/>
          <p:cNvSpPr>
            <a:spLocks noChangeArrowheads="1"/>
          </p:cNvSpPr>
          <p:nvPr/>
        </p:nvSpPr>
        <p:spPr bwMode="auto">
          <a:xfrm>
            <a:off x="292974" y="895445"/>
            <a:ext cx="4957830" cy="741684"/>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a:lnSpc>
                <a:spcPct val="150000"/>
              </a:lnSpc>
            </a:pPr>
            <a:r>
              <a:rPr lang="en-GB" altLang="en-US" sz="900" dirty="0">
                <a:solidFill>
                  <a:schemeClr val="tx1"/>
                </a:solidFill>
                <a:latin typeface="Montserrat" panose="00000500000000000000" pitchFamily="2" charset="0"/>
              </a:rPr>
              <a:t>	</a:t>
            </a:r>
          </a:p>
          <a:p>
            <a:pPr>
              <a:lnSpc>
                <a:spcPct val="150000"/>
              </a:lnSpc>
            </a:pPr>
            <a:endParaRPr lang="en-GB" altLang="en-US" sz="900" b="1" dirty="0">
              <a:solidFill>
                <a:schemeClr val="tx1"/>
              </a:solidFill>
              <a:latin typeface="Montserrat" panose="00000500000000000000" pitchFamily="2" charset="0"/>
            </a:endParaRPr>
          </a:p>
          <a:p>
            <a:pPr defTabSz="895350">
              <a:lnSpc>
                <a:spcPct val="150000"/>
              </a:lnSpc>
            </a:pPr>
            <a:endParaRPr lang="en-GB" altLang="en-US" sz="900" dirty="0">
              <a:solidFill>
                <a:schemeClr val="tx1"/>
              </a:solidFill>
              <a:latin typeface="Montserrat" panose="00000500000000000000" pitchFamily="2" charset="0"/>
            </a:endParaRPr>
          </a:p>
        </p:txBody>
      </p:sp>
      <p:sp>
        <p:nvSpPr>
          <p:cNvPr id="35" name="Rectangle 20"/>
          <p:cNvSpPr>
            <a:spLocks noChangeArrowheads="1"/>
          </p:cNvSpPr>
          <p:nvPr/>
        </p:nvSpPr>
        <p:spPr bwMode="auto">
          <a:xfrm>
            <a:off x="5647405" y="973699"/>
            <a:ext cx="4353309" cy="420599"/>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defTabSz="1257300">
              <a:lnSpc>
                <a:spcPct val="150000"/>
              </a:lnSpc>
              <a:tabLst>
                <a:tab pos="1524000" algn="l"/>
              </a:tabLst>
            </a:pPr>
            <a:r>
              <a:rPr lang="en-GB" altLang="en-US" sz="800" dirty="0">
                <a:solidFill>
                  <a:schemeClr val="tx1"/>
                </a:solidFill>
                <a:latin typeface="Montserrat" panose="00000500000000000000" pitchFamily="2" charset="0"/>
              </a:rPr>
              <a:t>Delivery Lead:</a:t>
            </a:r>
            <a:r>
              <a:rPr lang="en-GB" altLang="en-US" sz="800" b="1" dirty="0">
                <a:solidFill>
                  <a:schemeClr val="tx1"/>
                </a:solidFill>
                <a:latin typeface="Montserrat" panose="00000500000000000000" pitchFamily="2" charset="0"/>
              </a:rPr>
              <a:t>	Name</a:t>
            </a:r>
          </a:p>
          <a:p>
            <a:pPr defTabSz="1257300">
              <a:lnSpc>
                <a:spcPct val="150000"/>
              </a:lnSpc>
              <a:tabLst>
                <a:tab pos="1524000" algn="l"/>
              </a:tabLst>
            </a:pPr>
            <a:r>
              <a:rPr lang="en-GB" altLang="en-US" sz="800" dirty="0">
                <a:solidFill>
                  <a:schemeClr val="tx1"/>
                </a:solidFill>
                <a:latin typeface="Montserrat" panose="00000500000000000000" pitchFamily="2" charset="0"/>
              </a:rPr>
              <a:t>Delivery Team:</a:t>
            </a:r>
            <a:r>
              <a:rPr lang="en-GB" altLang="en-US" sz="800" b="1" dirty="0">
                <a:solidFill>
                  <a:schemeClr val="tx1"/>
                </a:solidFill>
                <a:latin typeface="Montserrat" panose="00000500000000000000" pitchFamily="2" charset="0"/>
              </a:rPr>
              <a:t>	Name</a:t>
            </a:r>
          </a:p>
          <a:p>
            <a:pPr defTabSz="895350">
              <a:lnSpc>
                <a:spcPct val="150000"/>
              </a:lnSpc>
            </a:pPr>
            <a:endParaRPr lang="en-GB" altLang="en-US" sz="800" dirty="0">
              <a:solidFill>
                <a:schemeClr val="tx1"/>
              </a:solidFill>
              <a:latin typeface="Montserrat" panose="00000500000000000000" pitchFamily="2" charset="0"/>
            </a:endParaRPr>
          </a:p>
        </p:txBody>
      </p:sp>
      <p:sp>
        <p:nvSpPr>
          <p:cNvPr id="37" name="Rectangle 20"/>
          <p:cNvSpPr>
            <a:spLocks noChangeArrowheads="1"/>
          </p:cNvSpPr>
          <p:nvPr/>
        </p:nvSpPr>
        <p:spPr bwMode="auto">
          <a:xfrm>
            <a:off x="689575" y="1000815"/>
            <a:ext cx="4353309" cy="447447"/>
          </a:xfrm>
          <a:prstGeom prst="rect">
            <a:avLst/>
          </a:prstGeom>
          <a:noFill/>
          <a:ln>
            <a:noFill/>
          </a:ln>
          <a:effectLst/>
          <a:extLst>
            <a:ext uri="{909E8E84-426E-40DD-AFC4-6F175D3DCCD1}">
              <a14:hiddenFill xmlns:a14="http://schemas.microsoft.com/office/drawing/2010/main">
                <a:solidFill>
                  <a:srgbClr val="F5F5F5"/>
                </a:solidFill>
              </a14:hiddenFill>
            </a:ext>
            <a:ext uri="{91240B29-F687-4F45-9708-019B960494DF}">
              <a14:hiddenLine xmlns:a14="http://schemas.microsoft.com/office/drawing/2010/main" w="9525">
                <a:solidFill>
                  <a:srgbClr val="F5F5F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defRPr sz="2000">
                <a:solidFill>
                  <a:srgbClr val="FF0101"/>
                </a:solidFill>
                <a:latin typeface="Arial" charset="0"/>
                <a:cs typeface="Arial" charset="0"/>
              </a:defRPr>
            </a:lvl1pPr>
            <a:lvl2pPr algn="l">
              <a:defRPr sz="2000">
                <a:solidFill>
                  <a:srgbClr val="FF0101"/>
                </a:solidFill>
                <a:latin typeface="Arial" charset="0"/>
                <a:cs typeface="Arial" charset="0"/>
              </a:defRPr>
            </a:lvl2pPr>
            <a:lvl3pPr algn="l">
              <a:defRPr sz="2000">
                <a:solidFill>
                  <a:srgbClr val="FF0101"/>
                </a:solidFill>
                <a:latin typeface="Arial" charset="0"/>
                <a:cs typeface="Arial" charset="0"/>
              </a:defRPr>
            </a:lvl3pPr>
            <a:lvl4pPr algn="l">
              <a:defRPr sz="2000">
                <a:solidFill>
                  <a:srgbClr val="FF0101"/>
                </a:solidFill>
                <a:latin typeface="Arial" charset="0"/>
                <a:cs typeface="Arial" charset="0"/>
              </a:defRPr>
            </a:lvl4pPr>
            <a:lvl5pPr algn="l">
              <a:defRPr sz="2000">
                <a:solidFill>
                  <a:srgbClr val="FF0101"/>
                </a:solidFill>
                <a:latin typeface="Arial" charset="0"/>
                <a:cs typeface="Arial" charset="0"/>
              </a:defRPr>
            </a:lvl5pPr>
            <a:lvl6pPr marL="457200" eaLnBrk="0" fontAlgn="base" hangingPunct="0">
              <a:spcBef>
                <a:spcPct val="0"/>
              </a:spcBef>
              <a:spcAft>
                <a:spcPct val="0"/>
              </a:spcAft>
              <a:defRPr sz="2000">
                <a:solidFill>
                  <a:srgbClr val="FF0101"/>
                </a:solidFill>
                <a:latin typeface="Arial" charset="0"/>
                <a:cs typeface="Arial" charset="0"/>
              </a:defRPr>
            </a:lvl6pPr>
            <a:lvl7pPr marL="914400" eaLnBrk="0" fontAlgn="base" hangingPunct="0">
              <a:spcBef>
                <a:spcPct val="0"/>
              </a:spcBef>
              <a:spcAft>
                <a:spcPct val="0"/>
              </a:spcAft>
              <a:defRPr sz="2000">
                <a:solidFill>
                  <a:srgbClr val="FF0101"/>
                </a:solidFill>
                <a:latin typeface="Arial" charset="0"/>
                <a:cs typeface="Arial" charset="0"/>
              </a:defRPr>
            </a:lvl7pPr>
            <a:lvl8pPr marL="1371600" eaLnBrk="0" fontAlgn="base" hangingPunct="0">
              <a:spcBef>
                <a:spcPct val="0"/>
              </a:spcBef>
              <a:spcAft>
                <a:spcPct val="0"/>
              </a:spcAft>
              <a:defRPr sz="2000">
                <a:solidFill>
                  <a:srgbClr val="FF0101"/>
                </a:solidFill>
                <a:latin typeface="Arial" charset="0"/>
                <a:cs typeface="Arial" charset="0"/>
              </a:defRPr>
            </a:lvl8pPr>
            <a:lvl9pPr marL="1828800" eaLnBrk="0" fontAlgn="base" hangingPunct="0">
              <a:spcBef>
                <a:spcPct val="0"/>
              </a:spcBef>
              <a:spcAft>
                <a:spcPct val="0"/>
              </a:spcAft>
              <a:defRPr sz="2000">
                <a:solidFill>
                  <a:srgbClr val="FF0101"/>
                </a:solidFill>
                <a:latin typeface="Arial" charset="0"/>
                <a:cs typeface="Arial" charset="0"/>
              </a:defRPr>
            </a:lvl9pPr>
          </a:lstStyle>
          <a:p>
            <a:pPr>
              <a:lnSpc>
                <a:spcPct val="150000"/>
              </a:lnSpc>
              <a:tabLst>
                <a:tab pos="1524000" algn="l"/>
              </a:tabLst>
            </a:pPr>
            <a:r>
              <a:rPr lang="en-GB" altLang="en-US" sz="800" dirty="0">
                <a:solidFill>
                  <a:schemeClr val="tx1"/>
                </a:solidFill>
                <a:latin typeface="Montserrat" panose="00000500000000000000" pitchFamily="2" charset="0"/>
              </a:rPr>
              <a:t>Opportunity Sponsor:	</a:t>
            </a:r>
            <a:r>
              <a:rPr lang="en-GB" altLang="en-US" sz="800" b="1" dirty="0">
                <a:solidFill>
                  <a:schemeClr val="tx1"/>
                </a:solidFill>
                <a:latin typeface="Montserrat" panose="00000500000000000000" pitchFamily="2" charset="0"/>
              </a:rPr>
              <a:t>Name, Role</a:t>
            </a:r>
          </a:p>
          <a:p>
            <a:pPr defTabSz="1257300">
              <a:lnSpc>
                <a:spcPct val="150000"/>
              </a:lnSpc>
              <a:tabLst>
                <a:tab pos="1524000" algn="l"/>
              </a:tabLst>
            </a:pPr>
            <a:r>
              <a:rPr lang="en-GB" altLang="en-US" sz="800" dirty="0">
                <a:solidFill>
                  <a:schemeClr val="tx1"/>
                </a:solidFill>
                <a:latin typeface="Montserrat" panose="00000500000000000000" pitchFamily="2" charset="0"/>
              </a:rPr>
              <a:t>Product  Owner:	N</a:t>
            </a:r>
            <a:r>
              <a:rPr lang="en-GB" altLang="en-US" sz="800" b="1" dirty="0">
                <a:solidFill>
                  <a:schemeClr val="tx1"/>
                </a:solidFill>
                <a:latin typeface="Montserrat" panose="00000500000000000000" pitchFamily="2" charset="0"/>
              </a:rPr>
              <a:t>ame, Role</a:t>
            </a:r>
          </a:p>
          <a:p>
            <a:pPr>
              <a:lnSpc>
                <a:spcPct val="150000"/>
              </a:lnSpc>
            </a:pPr>
            <a:endParaRPr lang="en-GB" altLang="en-US" sz="800" b="1" dirty="0">
              <a:solidFill>
                <a:schemeClr val="tx1"/>
              </a:solidFill>
              <a:latin typeface="Montserrat" panose="00000500000000000000" pitchFamily="2" charset="0"/>
            </a:endParaRPr>
          </a:p>
          <a:p>
            <a:pPr defTabSz="895350">
              <a:lnSpc>
                <a:spcPct val="150000"/>
              </a:lnSpc>
            </a:pPr>
            <a:endParaRPr lang="en-GB" altLang="en-US" sz="800" dirty="0">
              <a:solidFill>
                <a:schemeClr val="tx1"/>
              </a:solidFill>
              <a:latin typeface="Montserrat" panose="00000500000000000000" pitchFamily="2" charset="0"/>
            </a:endParaRPr>
          </a:p>
        </p:txBody>
      </p:sp>
      <p:sp>
        <p:nvSpPr>
          <p:cNvPr id="28" name="Rectangle 27"/>
          <p:cNvSpPr>
            <a:spLocks noChangeArrowheads="1"/>
          </p:cNvSpPr>
          <p:nvPr/>
        </p:nvSpPr>
        <p:spPr bwMode="auto">
          <a:xfrm>
            <a:off x="6096000" y="3695437"/>
            <a:ext cx="5250741" cy="229917"/>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lgn="ctr">
              <a:buFont typeface="Monotype Sorts" pitchFamily="2" charset="2"/>
              <a:buNone/>
            </a:pPr>
            <a:r>
              <a:rPr lang="en-GB" altLang="en-US" b="1" dirty="0">
                <a:solidFill>
                  <a:srgbClr val="3E352B"/>
                </a:solidFill>
                <a:latin typeface="Montserrat" panose="00000500000000000000" pitchFamily="2" charset="0"/>
              </a:rPr>
              <a:t>   Inter Dependencies</a:t>
            </a:r>
            <a:endParaRPr lang="en-GB" altLang="en-US" dirty="0">
              <a:solidFill>
                <a:srgbClr val="3E352B"/>
              </a:solidFill>
              <a:latin typeface="Montserrat" panose="00000500000000000000" pitchFamily="2" charset="0"/>
            </a:endParaRPr>
          </a:p>
        </p:txBody>
      </p:sp>
      <p:graphicFrame>
        <p:nvGraphicFramePr>
          <p:cNvPr id="30" name="Table 29"/>
          <p:cNvGraphicFramePr>
            <a:graphicFrameLocks noGrp="1"/>
          </p:cNvGraphicFramePr>
          <p:nvPr>
            <p:extLst>
              <p:ext uri="{D42A27DB-BD31-4B8C-83A1-F6EECF244321}">
                <p14:modId xmlns:p14="http://schemas.microsoft.com/office/powerpoint/2010/main" val="3716392986"/>
              </p:ext>
            </p:extLst>
          </p:nvPr>
        </p:nvGraphicFramePr>
        <p:xfrm>
          <a:off x="6095548" y="3925353"/>
          <a:ext cx="5240096" cy="2650868"/>
        </p:xfrm>
        <a:graphic>
          <a:graphicData uri="http://schemas.openxmlformats.org/drawingml/2006/table">
            <a:tbl>
              <a:tblPr>
                <a:tableStyleId>{BC89EF96-8CEA-46FF-86C4-4CE0E7609802}</a:tableStyleId>
              </a:tblPr>
              <a:tblGrid>
                <a:gridCol w="2342363">
                  <a:extLst>
                    <a:ext uri="{9D8B030D-6E8A-4147-A177-3AD203B41FA5}">
                      <a16:colId xmlns:a16="http://schemas.microsoft.com/office/drawing/2014/main" val="3839267398"/>
                    </a:ext>
                  </a:extLst>
                </a:gridCol>
                <a:gridCol w="1226595">
                  <a:extLst>
                    <a:ext uri="{9D8B030D-6E8A-4147-A177-3AD203B41FA5}">
                      <a16:colId xmlns:a16="http://schemas.microsoft.com/office/drawing/2014/main" val="104860294"/>
                    </a:ext>
                  </a:extLst>
                </a:gridCol>
                <a:gridCol w="1671138">
                  <a:extLst>
                    <a:ext uri="{9D8B030D-6E8A-4147-A177-3AD203B41FA5}">
                      <a16:colId xmlns:a16="http://schemas.microsoft.com/office/drawing/2014/main" val="618295441"/>
                    </a:ext>
                  </a:extLst>
                </a:gridCol>
              </a:tblGrid>
              <a:tr h="373398">
                <a:tc>
                  <a:txBody>
                    <a:bodyPr/>
                    <a:lstStyle/>
                    <a:p>
                      <a:pPr>
                        <a:spcBef>
                          <a:spcPts val="300"/>
                        </a:spcBef>
                        <a:spcAft>
                          <a:spcPts val="300"/>
                        </a:spcAft>
                      </a:pPr>
                      <a:r>
                        <a:rPr lang="en-US" sz="1000" b="1" kern="1200" spc="0" dirty="0">
                          <a:solidFill>
                            <a:srgbClr val="262626"/>
                          </a:solidFill>
                          <a:latin typeface="Arial" panose="020B0604020202020204" pitchFamily="34" charset="0"/>
                          <a:cs typeface="Arial" panose="020B0604020202020204" pitchFamily="34" charset="0"/>
                        </a:rPr>
                        <a:t>Related Initiative/s</a:t>
                      </a:r>
                      <a:endParaRPr lang="en-AU" sz="1000" b="1" kern="1200" spc="0" dirty="0">
                        <a:solidFill>
                          <a:srgbClr val="262626"/>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3175" cap="flat" cmpd="sng" algn="ctr">
                      <a:solidFill>
                        <a:srgbClr val="26262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Bef>
                          <a:spcPts val="300"/>
                        </a:spcBef>
                        <a:spcAft>
                          <a:spcPts val="300"/>
                        </a:spcAft>
                      </a:pPr>
                      <a:r>
                        <a:rPr lang="en-AU" sz="1000" b="1" kern="1200" spc="0" dirty="0">
                          <a:solidFill>
                            <a:srgbClr val="262626"/>
                          </a:solidFill>
                          <a:latin typeface="Arial" panose="020B0604020202020204" pitchFamily="34" charset="0"/>
                          <a:cs typeface="Arial" panose="020B0604020202020204" pitchFamily="34" charset="0"/>
                        </a:rPr>
                        <a:t>Nature</a:t>
                      </a:r>
                      <a:r>
                        <a:rPr lang="en-AU" sz="1000" b="1" kern="1200" spc="0" baseline="0" dirty="0">
                          <a:solidFill>
                            <a:srgbClr val="262626"/>
                          </a:solidFill>
                          <a:latin typeface="Arial" panose="020B0604020202020204" pitchFamily="34" charset="0"/>
                          <a:cs typeface="Arial" panose="020B0604020202020204" pitchFamily="34" charset="0"/>
                        </a:rPr>
                        <a:t> of Dependency</a:t>
                      </a:r>
                      <a:endParaRPr lang="en-AU" sz="1000" b="1" kern="1200" spc="0" dirty="0">
                        <a:solidFill>
                          <a:srgbClr val="262626"/>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300"/>
                        </a:spcBef>
                        <a:spcAft>
                          <a:spcPts val="300"/>
                        </a:spcAft>
                      </a:pPr>
                      <a:r>
                        <a:rPr lang="en-US" sz="1000" b="1" kern="1200" spc="0" dirty="0">
                          <a:solidFill>
                            <a:srgbClr val="262626"/>
                          </a:solidFill>
                          <a:latin typeface="Arial" panose="020B0604020202020204" pitchFamily="34" charset="0"/>
                          <a:cs typeface="Arial" panose="020B0604020202020204" pitchFamily="34" charset="0"/>
                        </a:rPr>
                        <a:t>Timing</a:t>
                      </a:r>
                      <a:endParaRPr lang="en-AU" sz="1000" b="1" kern="1200" spc="0" dirty="0">
                        <a:solidFill>
                          <a:srgbClr val="262626"/>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3174539"/>
                  </a:ext>
                </a:extLst>
              </a:tr>
              <a:tr h="530832">
                <a:tc>
                  <a:txBody>
                    <a:bodyPr/>
                    <a:lstStyle/>
                    <a:p>
                      <a:pPr>
                        <a:lnSpc>
                          <a:spcPct val="107000"/>
                        </a:lnSpc>
                        <a:spcAft>
                          <a:spcPts val="0"/>
                        </a:spcAft>
                      </a:pPr>
                      <a:endParaRPr lang="en-AU" sz="900" b="0" kern="1200" spc="-25" dirty="0">
                        <a:solidFill>
                          <a:srgbClr val="262626"/>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Bef>
                          <a:spcPts val="200"/>
                        </a:spcBef>
                        <a:spcAft>
                          <a:spcPts val="0"/>
                        </a:spcAft>
                      </a:pPr>
                      <a:endParaRPr lang="en-AU" sz="900" b="0" kern="1200" spc="-25" dirty="0">
                        <a:solidFill>
                          <a:srgbClr val="262626"/>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Bef>
                          <a:spcPts val="200"/>
                        </a:spcBef>
                        <a:spcAft>
                          <a:spcPts val="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7972328"/>
                  </a:ext>
                </a:extLst>
              </a:tr>
              <a:tr h="430785">
                <a:tc>
                  <a:txBody>
                    <a:bodyPr/>
                    <a:lstStyle/>
                    <a:p>
                      <a:pPr>
                        <a:spcBef>
                          <a:spcPts val="200"/>
                        </a:spcBef>
                        <a:spcAft>
                          <a:spcPts val="20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Bef>
                          <a:spcPts val="200"/>
                        </a:spcBef>
                        <a:spcAft>
                          <a:spcPts val="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Bef>
                          <a:spcPts val="200"/>
                        </a:spcBef>
                        <a:spcAft>
                          <a:spcPts val="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6602451"/>
                  </a:ext>
                </a:extLst>
              </a:tr>
              <a:tr h="430785">
                <a:tc>
                  <a:txBody>
                    <a:bodyPr/>
                    <a:lstStyle/>
                    <a:p>
                      <a:pPr>
                        <a:spcBef>
                          <a:spcPts val="200"/>
                        </a:spcBef>
                        <a:spcAft>
                          <a:spcPts val="20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Bef>
                          <a:spcPts val="200"/>
                        </a:spcBef>
                        <a:spcAft>
                          <a:spcPts val="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lnSpc>
                          <a:spcPct val="107000"/>
                        </a:lnSpc>
                        <a:spcBef>
                          <a:spcPts val="200"/>
                        </a:spcBef>
                        <a:spcAft>
                          <a:spcPts val="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9207854"/>
                  </a:ext>
                </a:extLst>
              </a:tr>
              <a:tr h="430785">
                <a:tc>
                  <a:txBody>
                    <a:bodyPr/>
                    <a:lstStyle/>
                    <a:p>
                      <a:pPr>
                        <a:spcBef>
                          <a:spcPts val="200"/>
                        </a:spcBef>
                        <a:spcAft>
                          <a:spcPts val="20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262626"/>
                      </a:solidFill>
                      <a:prstDash val="solid"/>
                      <a:round/>
                      <a:headEnd type="none" w="med" len="med"/>
                      <a:tailEnd type="none" w="med" len="med"/>
                    </a:lnT>
                    <a:lnB w="3175"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4214859"/>
                  </a:ext>
                </a:extLst>
              </a:tr>
              <a:tr h="454283">
                <a:tc>
                  <a:txBody>
                    <a:bodyPr/>
                    <a:lstStyle/>
                    <a:p>
                      <a:pPr>
                        <a:spcBef>
                          <a:spcPts val="200"/>
                        </a:spcBef>
                        <a:spcAft>
                          <a:spcPts val="200"/>
                        </a:spcAft>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3175" cap="flat" cmpd="sng" algn="ctr">
                      <a:solidFill>
                        <a:srgbClr val="262626"/>
                      </a:solidFill>
                      <a:prstDash val="solid"/>
                      <a:round/>
                      <a:headEnd type="none" w="med" len="med"/>
                      <a:tailEnd type="none" w="med" len="med"/>
                    </a:lnR>
                    <a:lnT w="3175" cap="flat" cmpd="sng" algn="ctr">
                      <a:solidFill>
                        <a:srgbClr val="26262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endParaRPr lang="en-AU" sz="900" b="0" kern="1200" spc="-25" dirty="0">
                        <a:solidFill>
                          <a:srgbClr val="171717"/>
                        </a:solidFill>
                        <a:latin typeface="Arial" panose="020B0604020202020204" pitchFamily="34" charset="0"/>
                        <a:ea typeface="Calibri Light" panose="020F0302020204030204" pitchFamily="34" charset="0"/>
                        <a:cs typeface="Arial" panose="020B0604020202020204" pitchFamily="34" charset="0"/>
                      </a:endParaRPr>
                    </a:p>
                  </a:txBody>
                  <a:tcPr marL="68580" marR="68580" marT="0" marB="0" anchor="ctr">
                    <a:lnL w="3175" cap="flat" cmpd="sng" algn="ctr">
                      <a:solidFill>
                        <a:srgbClr val="26262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26262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5385520"/>
                  </a:ext>
                </a:extLst>
              </a:tr>
            </a:tbl>
          </a:graphicData>
        </a:graphic>
      </p:graphicFrame>
      <p:sp>
        <p:nvSpPr>
          <p:cNvPr id="39" name="Text Box 17"/>
          <p:cNvSpPr txBox="1">
            <a:spLocks noChangeArrowheads="1"/>
          </p:cNvSpPr>
          <p:nvPr/>
        </p:nvSpPr>
        <p:spPr bwMode="blackWhite">
          <a:xfrm rot="16200000">
            <a:off x="-52857" y="2352282"/>
            <a:ext cx="907109"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defPPr>
              <a:defRPr lang="en-US"/>
            </a:defPPr>
            <a:lvl1pPr algn="ctr">
              <a:buSzPct val="90000"/>
              <a:defRPr sz="1200">
                <a:cs typeface="Arial" charset="0"/>
              </a:defRPr>
            </a:lvl1pPr>
          </a:lstStyle>
          <a:p>
            <a:r>
              <a:rPr lang="en-GB" altLang="en-US" sz="1400" dirty="0">
                <a:latin typeface="Montserrat" panose="00000500000000000000" pitchFamily="2" charset="0"/>
              </a:rPr>
              <a:t>Targets</a:t>
            </a:r>
          </a:p>
        </p:txBody>
      </p:sp>
      <p:sp>
        <p:nvSpPr>
          <p:cNvPr id="40" name="Rectangle 9"/>
          <p:cNvSpPr>
            <a:spLocks noChangeArrowheads="1"/>
          </p:cNvSpPr>
          <p:nvPr/>
        </p:nvSpPr>
        <p:spPr bwMode="auto">
          <a:xfrm>
            <a:off x="6094351" y="1467966"/>
            <a:ext cx="5241293" cy="292440"/>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p>
            <a:pPr marL="127000" indent="-127000" defTabSz="723900">
              <a:spcAft>
                <a:spcPct val="50000"/>
              </a:spcAft>
              <a:buClr>
                <a:srgbClr val="FF0101"/>
              </a:buClr>
              <a:buSzPct val="75000"/>
              <a:buFont typeface="Monotype Sorts" pitchFamily="2" charset="2"/>
              <a:buNone/>
            </a:pPr>
            <a:r>
              <a:rPr lang="en-GB" altLang="en-US" sz="1000" b="1" dirty="0">
                <a:solidFill>
                  <a:srgbClr val="3E352B"/>
                </a:solidFill>
                <a:latin typeface="Montserrat" panose="00000500000000000000" pitchFamily="2" charset="0"/>
                <a:cs typeface="Arial" charset="0"/>
              </a:rPr>
              <a:t>  Measures of Success – we will be successful when:</a:t>
            </a:r>
          </a:p>
        </p:txBody>
      </p:sp>
      <p:sp>
        <p:nvSpPr>
          <p:cNvPr id="41" name="Rectangle 10"/>
          <p:cNvSpPr>
            <a:spLocks noChangeArrowheads="1"/>
          </p:cNvSpPr>
          <p:nvPr/>
        </p:nvSpPr>
        <p:spPr bwMode="auto">
          <a:xfrm>
            <a:off x="6095549" y="1757118"/>
            <a:ext cx="5241294" cy="1805414"/>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44000" tIns="72000" rIns="0" bIns="108000"/>
          <a:lstStyle/>
          <a:p>
            <a:pPr marL="127000" indent="-127000" defTabSz="723900">
              <a:spcAft>
                <a:spcPct val="50000"/>
              </a:spcAft>
              <a:buClr>
                <a:srgbClr val="FF0101"/>
              </a:buClr>
              <a:buSzPct val="75000"/>
              <a:buFont typeface="Monotype Sorts" pitchFamily="2" charset="2"/>
              <a:buChar char="u"/>
            </a:pPr>
            <a:r>
              <a:rPr lang="en-AU" altLang="en-US" sz="900" dirty="0">
                <a:solidFill>
                  <a:srgbClr val="000000"/>
                </a:solidFill>
                <a:latin typeface="Montserrat" panose="00000500000000000000" pitchFamily="2" charset="0"/>
                <a:cs typeface="Arial" charset="0"/>
              </a:rPr>
              <a:t>Achieve some outcome</a:t>
            </a:r>
            <a:endParaRPr lang="en-GB" altLang="en-US" sz="900" dirty="0">
              <a:solidFill>
                <a:srgbClr val="000000"/>
              </a:solidFill>
              <a:latin typeface="Montserrat" panose="00000500000000000000" pitchFamily="2" charset="0"/>
              <a:cs typeface="Arial" charset="0"/>
            </a:endParaRPr>
          </a:p>
          <a:p>
            <a:pPr marL="127000" indent="-127000" defTabSz="723900">
              <a:spcAft>
                <a:spcPct val="50000"/>
              </a:spcAft>
              <a:buClr>
                <a:srgbClr val="FF0101"/>
              </a:buClr>
              <a:buSzPct val="75000"/>
              <a:buFont typeface="Monotype Sorts" pitchFamily="2" charset="2"/>
              <a:buChar char="u"/>
            </a:pPr>
            <a:endParaRPr lang="en-GB" altLang="en-US" sz="900" dirty="0">
              <a:solidFill>
                <a:srgbClr val="000000"/>
              </a:solidFill>
              <a:latin typeface="Montserrat" panose="00000500000000000000" pitchFamily="2" charset="0"/>
              <a:cs typeface="Arial" charset="0"/>
            </a:endParaRPr>
          </a:p>
        </p:txBody>
      </p:sp>
      <p:grpSp>
        <p:nvGrpSpPr>
          <p:cNvPr id="42" name="Group 41"/>
          <p:cNvGrpSpPr/>
          <p:nvPr/>
        </p:nvGrpSpPr>
        <p:grpSpPr>
          <a:xfrm>
            <a:off x="621252" y="1477718"/>
            <a:ext cx="4685848" cy="1504329"/>
            <a:chOff x="597588" y="3915264"/>
            <a:chExt cx="4469282" cy="1504329"/>
          </a:xfrm>
        </p:grpSpPr>
        <p:sp>
          <p:nvSpPr>
            <p:cNvPr id="43" name="Rectangle 13"/>
            <p:cNvSpPr>
              <a:spLocks noChangeArrowheads="1"/>
            </p:cNvSpPr>
            <p:nvPr/>
          </p:nvSpPr>
          <p:spPr bwMode="auto">
            <a:xfrm>
              <a:off x="597588" y="3915264"/>
              <a:ext cx="4469282" cy="314879"/>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pPr>
                <a:buFont typeface="Monotype Sorts" pitchFamily="2" charset="2"/>
                <a:buNone/>
              </a:pPr>
              <a:r>
                <a:rPr lang="en-GB" altLang="en-US" b="1" dirty="0">
                  <a:solidFill>
                    <a:srgbClr val="3E352B"/>
                  </a:solidFill>
                  <a:latin typeface="Montserrat" panose="00000500000000000000" pitchFamily="2" charset="0"/>
                </a:rPr>
                <a:t>   Key Milestones</a:t>
              </a:r>
              <a:endParaRPr lang="en-GB" altLang="en-US" dirty="0">
                <a:solidFill>
                  <a:srgbClr val="3E352B"/>
                </a:solidFill>
                <a:latin typeface="Montserrat" panose="00000500000000000000" pitchFamily="2" charset="0"/>
              </a:endParaRPr>
            </a:p>
          </p:txBody>
        </p:sp>
        <p:sp>
          <p:nvSpPr>
            <p:cNvPr id="44" name="Rectangle 14"/>
            <p:cNvSpPr>
              <a:spLocks noChangeArrowheads="1"/>
            </p:cNvSpPr>
            <p:nvPr/>
          </p:nvSpPr>
          <p:spPr bwMode="auto">
            <a:xfrm>
              <a:off x="597588" y="4227438"/>
              <a:ext cx="4469281" cy="119215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r>
                <a:rPr lang="en-AU" sz="900" dirty="0">
                  <a:latin typeface="Montserrat" panose="00000500000000000000" pitchFamily="2" charset="0"/>
                </a:rPr>
                <a:t>Delivery commences XX/XX</a:t>
              </a:r>
              <a:br>
                <a:rPr lang="en-AU" sz="900" dirty="0">
                  <a:latin typeface="Montserrat" panose="00000500000000000000" pitchFamily="2" charset="0"/>
                </a:rPr>
              </a:br>
              <a:endParaRPr lang="en-AU" sz="900" dirty="0">
                <a:latin typeface="Montserrat" panose="00000500000000000000" pitchFamily="2" charset="0"/>
              </a:endParaRPr>
            </a:p>
            <a:p>
              <a:endParaRPr lang="en-AU" sz="900" dirty="0">
                <a:latin typeface="Montserrat" panose="00000500000000000000" pitchFamily="2" charset="0"/>
              </a:endParaRPr>
            </a:p>
          </p:txBody>
        </p:sp>
      </p:grpSp>
      <p:sp>
        <p:nvSpPr>
          <p:cNvPr id="45" name="Text Box 17"/>
          <p:cNvSpPr txBox="1">
            <a:spLocks noChangeArrowheads="1"/>
          </p:cNvSpPr>
          <p:nvPr/>
        </p:nvSpPr>
        <p:spPr bwMode="blackWhite">
          <a:xfrm rot="16200000">
            <a:off x="-20979" y="4864524"/>
            <a:ext cx="907109"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0" rIns="64800" bIns="0">
            <a:spAutoFit/>
          </a:bodyPr>
          <a:lstStyle>
            <a:defPPr>
              <a:defRPr lang="en-US"/>
            </a:defPPr>
            <a:lvl1pPr algn="ctr">
              <a:buSzPct val="90000"/>
              <a:defRPr sz="1200">
                <a:cs typeface="Arial" charset="0"/>
              </a:defRPr>
            </a:lvl1pPr>
          </a:lstStyle>
          <a:p>
            <a:r>
              <a:rPr lang="en-GB" altLang="en-US" sz="1400" dirty="0">
                <a:latin typeface="Montserrat" panose="00000500000000000000" pitchFamily="2" charset="0"/>
              </a:rPr>
              <a:t>RAIDS</a:t>
            </a:r>
          </a:p>
        </p:txBody>
      </p:sp>
      <p:sp>
        <p:nvSpPr>
          <p:cNvPr id="22" name="Rectangle 27"/>
          <p:cNvSpPr>
            <a:spLocks noChangeArrowheads="1"/>
          </p:cNvSpPr>
          <p:nvPr/>
        </p:nvSpPr>
        <p:spPr bwMode="auto">
          <a:xfrm>
            <a:off x="621704" y="5366346"/>
            <a:ext cx="4685848" cy="284162"/>
          </a:xfrm>
          <a:prstGeom prst="rect">
            <a:avLst/>
          </a:prstGeom>
          <a:solidFill>
            <a:srgbClr val="EAEAEA"/>
          </a:solidFill>
          <a:ln w="31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lstStyle/>
          <a:p>
            <a:pPr marL="127000" indent="-127000" defTabSz="723900">
              <a:spcAft>
                <a:spcPct val="50000"/>
              </a:spcAft>
              <a:buClr>
                <a:srgbClr val="FF0101"/>
              </a:buClr>
              <a:buSzPct val="75000"/>
              <a:buFont typeface="Monotype Sorts" pitchFamily="2" charset="2"/>
              <a:buNone/>
            </a:pPr>
            <a:r>
              <a:rPr lang="en-GB" altLang="en-US" sz="1000" b="1" dirty="0">
                <a:solidFill>
                  <a:srgbClr val="3E352B"/>
                </a:solidFill>
                <a:latin typeface="Montserrat" panose="00000500000000000000" pitchFamily="2" charset="0"/>
                <a:cs typeface="Arial" charset="0"/>
              </a:rPr>
              <a:t>   Assumptions</a:t>
            </a:r>
          </a:p>
        </p:txBody>
      </p:sp>
      <p:sp>
        <p:nvSpPr>
          <p:cNvPr id="23" name="Rectangle 28"/>
          <p:cNvSpPr>
            <a:spLocks noChangeArrowheads="1"/>
          </p:cNvSpPr>
          <p:nvPr/>
        </p:nvSpPr>
        <p:spPr bwMode="auto">
          <a:xfrm>
            <a:off x="621252" y="5657030"/>
            <a:ext cx="4685848" cy="940763"/>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44000" tIns="72000" rIns="0" bIns="108000"/>
          <a:lstStyle/>
          <a:p>
            <a:pPr marL="127000" indent="-127000" defTabSz="723900">
              <a:spcAft>
                <a:spcPct val="50000"/>
              </a:spcAft>
              <a:buClr>
                <a:srgbClr val="FF0101"/>
              </a:buClr>
              <a:buSzPct val="75000"/>
              <a:buFont typeface="Monotype Sorts" pitchFamily="2" charset="2"/>
              <a:buChar char="u"/>
            </a:pPr>
            <a:r>
              <a:rPr lang="en-AU" sz="900" dirty="0">
                <a:solidFill>
                  <a:srgbClr val="000000"/>
                </a:solidFill>
                <a:latin typeface="Montserrat" panose="00000500000000000000" pitchFamily="2" charset="0"/>
                <a:cs typeface="Arial" charset="0"/>
              </a:rPr>
              <a:t>We believe &lt;this assumption&gt; to be true based on &lt;these reasons&gt;.</a:t>
            </a:r>
          </a:p>
        </p:txBody>
      </p:sp>
      <p:sp>
        <p:nvSpPr>
          <p:cNvPr id="24" name="Rectangle 14"/>
          <p:cNvSpPr>
            <a:spLocks noChangeArrowheads="1"/>
          </p:cNvSpPr>
          <p:nvPr/>
        </p:nvSpPr>
        <p:spPr bwMode="auto">
          <a:xfrm>
            <a:off x="6096000" y="3695437"/>
            <a:ext cx="5250741" cy="2880784"/>
          </a:xfrm>
          <a:prstGeom prst="rect">
            <a:avLst/>
          </a:prstGeom>
          <a:noFill/>
          <a:ln w="31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tIns="72000" rIns="0" bIns="108000"/>
          <a:lstStyle>
            <a:lvl1pPr marL="127000" indent="-1270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1pPr>
            <a:lvl2pPr marL="554038" indent="-285750" algn="l" defTabSz="723900">
              <a:spcAft>
                <a:spcPct val="50000"/>
              </a:spcAft>
              <a:buClr>
                <a:srgbClr val="FF0101"/>
              </a:buClr>
              <a:buSzPct val="60000"/>
              <a:buFont typeface="Monotype Sorts" pitchFamily="2" charset="2"/>
              <a:buChar char="l"/>
              <a:defRPr sz="1000">
                <a:solidFill>
                  <a:srgbClr val="000000"/>
                </a:solidFill>
                <a:latin typeface="Arial" charset="0"/>
                <a:cs typeface="Arial" charset="0"/>
              </a:defRPr>
            </a:lvl2pPr>
            <a:lvl3pPr marL="1317625" indent="-228600" algn="l" defTabSz="723900">
              <a:spcAft>
                <a:spcPct val="50000"/>
              </a:spcAft>
              <a:buClr>
                <a:srgbClr val="FF0101"/>
              </a:buClr>
              <a:buSzPct val="75000"/>
              <a:buFont typeface="Monotype Sorts" pitchFamily="2" charset="2"/>
              <a:buChar char="u"/>
              <a:defRPr sz="1000">
                <a:solidFill>
                  <a:srgbClr val="000000"/>
                </a:solidFill>
                <a:latin typeface="Arial" charset="0"/>
                <a:cs typeface="Arial" charset="0"/>
              </a:defRPr>
            </a:lvl3pPr>
            <a:lvl4pPr marL="1725613" indent="-228600" algn="l" defTabSz="723900">
              <a:spcAft>
                <a:spcPct val="50000"/>
              </a:spcAft>
              <a:buClr>
                <a:srgbClr val="FF0101"/>
              </a:buClr>
              <a:buSzPct val="65000"/>
              <a:buFont typeface="Monotype Sorts" pitchFamily="2" charset="2"/>
              <a:buChar char="l"/>
              <a:defRPr sz="1000">
                <a:solidFill>
                  <a:srgbClr val="000000"/>
                </a:solidFill>
                <a:latin typeface="Arial" charset="0"/>
                <a:cs typeface="Arial" charset="0"/>
              </a:defRPr>
            </a:lvl4pPr>
            <a:lvl5pPr marL="2133600" indent="-228600" algn="l" defTabSz="723900">
              <a:spcAft>
                <a:spcPct val="50000"/>
              </a:spcAft>
              <a:buClr>
                <a:srgbClr val="FF0101"/>
              </a:buClr>
              <a:buSzPct val="100000"/>
              <a:buFont typeface="Monotype Sorts" pitchFamily="2" charset="2"/>
              <a:buChar char="ä"/>
              <a:defRPr sz="1000">
                <a:solidFill>
                  <a:srgbClr val="000000"/>
                </a:solidFill>
                <a:latin typeface="Arial" charset="0"/>
                <a:cs typeface="Arial" charset="0"/>
              </a:defRPr>
            </a:lvl5pPr>
            <a:lvl6pPr marL="25908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6pPr>
            <a:lvl7pPr marL="30480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7pPr>
            <a:lvl8pPr marL="35052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8pPr>
            <a:lvl9pPr marL="3962400" indent="-228600" defTabSz="723900" eaLnBrk="0" fontAlgn="base" hangingPunct="0">
              <a:spcBef>
                <a:spcPct val="0"/>
              </a:spcBef>
              <a:spcAft>
                <a:spcPct val="50000"/>
              </a:spcAft>
              <a:buClr>
                <a:srgbClr val="FF0101"/>
              </a:buClr>
              <a:buSzPct val="100000"/>
              <a:buFont typeface="Monotype Sorts" pitchFamily="2" charset="2"/>
              <a:buChar char="ä"/>
              <a:defRPr sz="1000">
                <a:solidFill>
                  <a:srgbClr val="000000"/>
                </a:solidFill>
                <a:latin typeface="Arial" charset="0"/>
                <a:cs typeface="Arial" charset="0"/>
              </a:defRPr>
            </a:lvl9pPr>
          </a:lstStyle>
          <a:p>
            <a:endParaRPr lang="en-AU" altLang="en-US" sz="900" dirty="0">
              <a:latin typeface="Montserrat" panose="00000500000000000000" pitchFamily="2" charset="0"/>
            </a:endParaRPr>
          </a:p>
        </p:txBody>
      </p:sp>
      <p:sp>
        <p:nvSpPr>
          <p:cNvPr id="2" name="Title 1">
            <a:extLst>
              <a:ext uri="{FF2B5EF4-FFF2-40B4-BE49-F238E27FC236}">
                <a16:creationId xmlns:a16="http://schemas.microsoft.com/office/drawing/2014/main" id="{0E426D0B-7FEE-4825-BDBD-0A1944FEB79C}"/>
              </a:ext>
            </a:extLst>
          </p:cNvPr>
          <p:cNvSpPr>
            <a:spLocks noGrp="1"/>
          </p:cNvSpPr>
          <p:nvPr>
            <p:ph type="title"/>
          </p:nvPr>
        </p:nvSpPr>
        <p:spPr/>
        <p:txBody>
          <a:bodyPr/>
          <a:lstStyle/>
          <a:p>
            <a:r>
              <a:rPr lang="en-AU" dirty="0">
                <a:latin typeface="Montserrat Black" panose="00000A00000000000000" pitchFamily="2" charset="0"/>
              </a:rPr>
              <a:t>Name – AGP-XXX</a:t>
            </a:r>
          </a:p>
        </p:txBody>
      </p:sp>
    </p:spTree>
    <p:extLst>
      <p:ext uri="{BB962C8B-B14F-4D97-AF65-F5344CB8AC3E}">
        <p14:creationId xmlns:p14="http://schemas.microsoft.com/office/powerpoint/2010/main" val="6556742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AU" dirty="0"/>
              <a:t>Overview</a:t>
            </a:r>
          </a:p>
        </p:txBody>
      </p:sp>
      <p:sp>
        <p:nvSpPr>
          <p:cNvPr id="3" name="Content Placeholder 2">
            <a:extLst>
              <a:ext uri="{FF2B5EF4-FFF2-40B4-BE49-F238E27FC236}">
                <a16:creationId xmlns:a16="http://schemas.microsoft.com/office/drawing/2014/main" id="{4903C4BD-7698-4EBA-AA51-AB37811E308C}"/>
              </a:ext>
            </a:extLst>
          </p:cNvPr>
          <p:cNvSpPr>
            <a:spLocks noGrp="1"/>
          </p:cNvSpPr>
          <p:nvPr>
            <p:ph idx="11"/>
          </p:nvPr>
        </p:nvSpPr>
        <p:spPr/>
        <p:txBody>
          <a:bodyPr/>
          <a:lstStyle/>
          <a:p>
            <a:r>
              <a:rPr lang="en-AU" dirty="0"/>
              <a:t>To discover and identify the work, the context in which the work lives, and identify the stakeholders</a:t>
            </a:r>
          </a:p>
          <a:p>
            <a:r>
              <a:rPr lang="en-AU" dirty="0"/>
              <a:t>Define what success looks like including identifying the inputs and deliverables </a:t>
            </a:r>
          </a:p>
          <a:p>
            <a:r>
              <a:rPr lang="en-AU" dirty="0"/>
              <a:t>Create options with cost/benefit analysis, understand time/cost/scope/quality wishes (sliders), and consider total cost of ownership/cradle to grave lifecycle of the work</a:t>
            </a:r>
          </a:p>
          <a:p>
            <a:r>
              <a:rPr lang="en-AU" dirty="0"/>
              <a:t>Make decisions based on shared understanding of high level scope &amp; architecture, and how we plan to approach the work (engagement model) </a:t>
            </a:r>
          </a:p>
          <a:p>
            <a:r>
              <a:rPr lang="en-AU" dirty="0"/>
              <a:t>Make a ‘go/no go’ decision </a:t>
            </a:r>
          </a:p>
        </p:txBody>
      </p:sp>
      <p:pic>
        <p:nvPicPr>
          <p:cNvPr id="5" name="Picture 4">
            <a:extLst>
              <a:ext uri="{FF2B5EF4-FFF2-40B4-BE49-F238E27FC236}">
                <a16:creationId xmlns:a16="http://schemas.microsoft.com/office/drawing/2014/main" id="{68DC6F72-B587-46B0-B772-C6F587824B40}"/>
              </a:ext>
            </a:extLst>
          </p:cNvPr>
          <p:cNvPicPr>
            <a:picLocks noChangeAspect="1"/>
          </p:cNvPicPr>
          <p:nvPr/>
        </p:nvPicPr>
        <p:blipFill>
          <a:blip r:embed="rId2"/>
          <a:stretch>
            <a:fillRect/>
          </a:stretch>
        </p:blipFill>
        <p:spPr>
          <a:xfrm>
            <a:off x="2658662" y="3870701"/>
            <a:ext cx="6651312" cy="2987299"/>
          </a:xfrm>
          <a:prstGeom prst="rect">
            <a:avLst/>
          </a:prstGeom>
        </p:spPr>
      </p:pic>
    </p:spTree>
    <p:extLst>
      <p:ext uri="{BB962C8B-B14F-4D97-AF65-F5344CB8AC3E}">
        <p14:creationId xmlns:p14="http://schemas.microsoft.com/office/powerpoint/2010/main" val="1255570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1CFA93-33D4-4E77-A697-9F75C37563EC}"/>
              </a:ext>
            </a:extLst>
          </p:cNvPr>
          <p:cNvPicPr>
            <a:picLocks noChangeAspect="1"/>
          </p:cNvPicPr>
          <p:nvPr/>
        </p:nvPicPr>
        <p:blipFill rotWithShape="1">
          <a:blip r:embed="rId2">
            <a:clrChange>
              <a:clrFrom>
                <a:srgbClr val="FFFFFF"/>
              </a:clrFrom>
              <a:clrTo>
                <a:srgbClr val="FFFFFF">
                  <a:alpha val="0"/>
                </a:srgbClr>
              </a:clrTo>
            </a:clrChange>
          </a:blip>
          <a:srcRect l="4357"/>
          <a:stretch/>
        </p:blipFill>
        <p:spPr>
          <a:xfrm>
            <a:off x="-1679" y="176348"/>
            <a:ext cx="12193679" cy="6505303"/>
          </a:xfrm>
          <a:prstGeom prst="rect">
            <a:avLst/>
          </a:prstGeom>
        </p:spPr>
      </p:pic>
    </p:spTree>
    <p:extLst>
      <p:ext uri="{BB962C8B-B14F-4D97-AF65-F5344CB8AC3E}">
        <p14:creationId xmlns:p14="http://schemas.microsoft.com/office/powerpoint/2010/main" val="1499263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A00A-3175-47BA-8EF1-94FCA6A93781}"/>
              </a:ext>
            </a:extLst>
          </p:cNvPr>
          <p:cNvSpPr>
            <a:spLocks noGrp="1"/>
          </p:cNvSpPr>
          <p:nvPr>
            <p:ph type="title"/>
          </p:nvPr>
        </p:nvSpPr>
        <p:spPr/>
        <p:txBody>
          <a:bodyPr/>
          <a:lstStyle/>
          <a:p>
            <a:r>
              <a:rPr lang="en-AU" dirty="0"/>
              <a:t>Consider the Context</a:t>
            </a:r>
          </a:p>
        </p:txBody>
      </p:sp>
      <p:sp>
        <p:nvSpPr>
          <p:cNvPr id="3" name="Content Placeholder 2">
            <a:extLst>
              <a:ext uri="{FF2B5EF4-FFF2-40B4-BE49-F238E27FC236}">
                <a16:creationId xmlns:a16="http://schemas.microsoft.com/office/drawing/2014/main" id="{AFCEEA69-CF38-4689-95DB-6FF1B3892C31}"/>
              </a:ext>
            </a:extLst>
          </p:cNvPr>
          <p:cNvSpPr>
            <a:spLocks noGrp="1"/>
          </p:cNvSpPr>
          <p:nvPr>
            <p:ph idx="11"/>
          </p:nvPr>
        </p:nvSpPr>
        <p:spPr/>
        <p:txBody>
          <a:bodyPr numCol="2">
            <a:noAutofit/>
          </a:bodyPr>
          <a:lstStyle/>
          <a:p>
            <a:r>
              <a:rPr lang="en-AU" dirty="0"/>
              <a:t>Legal requirements &amp; implications </a:t>
            </a:r>
          </a:p>
          <a:p>
            <a:r>
              <a:rPr lang="en-AU" dirty="0"/>
              <a:t>Finance (opex/capex, budgeting, financial management &amp; reporting) </a:t>
            </a:r>
          </a:p>
          <a:p>
            <a:r>
              <a:rPr lang="en-AU" dirty="0"/>
              <a:t>Marketing (dependencies, timelines) </a:t>
            </a:r>
          </a:p>
          <a:p>
            <a:r>
              <a:rPr lang="en-AU" dirty="0"/>
              <a:t>Training &amp; development </a:t>
            </a:r>
          </a:p>
          <a:p>
            <a:r>
              <a:rPr lang="en-AU" dirty="0"/>
              <a:t>Communications (internal &amp; external) </a:t>
            </a:r>
          </a:p>
          <a:p>
            <a:r>
              <a:rPr lang="en-AU" dirty="0"/>
              <a:t>Human resources (strategic &amp; tactical) </a:t>
            </a:r>
          </a:p>
          <a:p>
            <a:r>
              <a:rPr lang="en-AU" dirty="0"/>
              <a:t>Facilities (work environments &amp; usage, target environments &amp; usage) </a:t>
            </a:r>
          </a:p>
          <a:p>
            <a:r>
              <a:rPr lang="en-AU" dirty="0"/>
              <a:t>Transport, storage &amp; inventory management </a:t>
            </a:r>
          </a:p>
          <a:p>
            <a:r>
              <a:rPr lang="en-AU" dirty="0"/>
              <a:t>Business strategy alignment </a:t>
            </a:r>
          </a:p>
          <a:p>
            <a:r>
              <a:rPr lang="en-AU" dirty="0"/>
              <a:t>Architectural strategy alignment </a:t>
            </a:r>
          </a:p>
          <a:p>
            <a:r>
              <a:rPr lang="en-AU" dirty="0"/>
              <a:t>Deployment strategy </a:t>
            </a:r>
          </a:p>
          <a:p>
            <a:r>
              <a:rPr lang="en-AU" dirty="0"/>
              <a:t>Migration strategy </a:t>
            </a:r>
          </a:p>
          <a:p>
            <a:r>
              <a:rPr lang="en-AU" dirty="0"/>
              <a:t>Disaster recovery </a:t>
            </a:r>
          </a:p>
          <a:p>
            <a:r>
              <a:rPr lang="en-AU" dirty="0" err="1"/>
              <a:t>Productionisation</a:t>
            </a:r>
            <a:r>
              <a:rPr lang="en-AU" dirty="0"/>
              <a:t> / globalisation </a:t>
            </a:r>
          </a:p>
          <a:p>
            <a:r>
              <a:rPr lang="en-AU" dirty="0"/>
              <a:t>End product management (product management, ownership, reporting) </a:t>
            </a:r>
          </a:p>
          <a:p>
            <a:r>
              <a:rPr lang="en-AU" dirty="0"/>
              <a:t>Reporting &amp; analytics (data warehouse/BI) </a:t>
            </a:r>
          </a:p>
          <a:p>
            <a:r>
              <a:rPr lang="en-AU" dirty="0"/>
              <a:t>Support &amp; maintenance (handover/transition) </a:t>
            </a:r>
          </a:p>
          <a:p>
            <a:r>
              <a:rPr lang="en-AU" dirty="0"/>
              <a:t>Delivery of solution (project management) </a:t>
            </a:r>
          </a:p>
          <a:p>
            <a:r>
              <a:rPr lang="en-AU" dirty="0"/>
              <a:t>Team distribution (local/global) </a:t>
            </a:r>
          </a:p>
          <a:p>
            <a:r>
              <a:rPr lang="en-AU" dirty="0"/>
              <a:t>Third-party engagement, integration, transitions </a:t>
            </a:r>
          </a:p>
          <a:p>
            <a:r>
              <a:rPr lang="en-AU" dirty="0"/>
              <a:t>Regulation, compliance, standard adherence </a:t>
            </a:r>
          </a:p>
          <a:p>
            <a:r>
              <a:rPr lang="en-AU" dirty="0"/>
              <a:t>Hardware, software, documentation requirements </a:t>
            </a:r>
          </a:p>
        </p:txBody>
      </p:sp>
    </p:spTree>
    <p:extLst>
      <p:ext uri="{BB962C8B-B14F-4D97-AF65-F5344CB8AC3E}">
        <p14:creationId xmlns:p14="http://schemas.microsoft.com/office/powerpoint/2010/main" val="7027917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F028-12FB-46C9-ACBC-5BA92656F31D}"/>
              </a:ext>
            </a:extLst>
          </p:cNvPr>
          <p:cNvSpPr>
            <a:spLocks noGrp="1"/>
          </p:cNvSpPr>
          <p:nvPr>
            <p:ph type="title"/>
          </p:nvPr>
        </p:nvSpPr>
        <p:spPr/>
        <p:txBody>
          <a:bodyPr/>
          <a:lstStyle/>
          <a:p>
            <a:r>
              <a:rPr lang="en-AU" dirty="0"/>
              <a:t>Idea Maturity</a:t>
            </a:r>
          </a:p>
        </p:txBody>
      </p:sp>
      <p:sp>
        <p:nvSpPr>
          <p:cNvPr id="3" name="Content Placeholder 2">
            <a:extLst>
              <a:ext uri="{FF2B5EF4-FFF2-40B4-BE49-F238E27FC236}">
                <a16:creationId xmlns:a16="http://schemas.microsoft.com/office/drawing/2014/main" id="{8C866332-A652-40D0-85A2-A96290211094}"/>
              </a:ext>
            </a:extLst>
          </p:cNvPr>
          <p:cNvSpPr>
            <a:spLocks noGrp="1"/>
          </p:cNvSpPr>
          <p:nvPr>
            <p:ph idx="11"/>
          </p:nvPr>
        </p:nvSpPr>
        <p:spPr>
          <a:xfrm>
            <a:off x="442913" y="1303312"/>
            <a:ext cx="2501455" cy="4560941"/>
          </a:xfrm>
        </p:spPr>
        <p:txBody>
          <a:bodyPr/>
          <a:lstStyle/>
          <a:p>
            <a:r>
              <a:rPr lang="en-AU" dirty="0"/>
              <a:t>Ensure that you have the right people in the room</a:t>
            </a:r>
          </a:p>
          <a:p>
            <a:r>
              <a:rPr lang="en-AU" dirty="0"/>
              <a:t>Choose the right tools – you wont need all of them, usually one from each will be sufficient but a larger or complex project may require more tools to pull the right information at the right time</a:t>
            </a:r>
          </a:p>
          <a:p>
            <a:endParaRPr lang="en-AU" dirty="0"/>
          </a:p>
          <a:p>
            <a:endParaRPr lang="en-AU" dirty="0"/>
          </a:p>
        </p:txBody>
      </p:sp>
      <p:pic>
        <p:nvPicPr>
          <p:cNvPr id="4" name="Picture 2">
            <a:extLst>
              <a:ext uri="{FF2B5EF4-FFF2-40B4-BE49-F238E27FC236}">
                <a16:creationId xmlns:a16="http://schemas.microsoft.com/office/drawing/2014/main" id="{1857B273-EE22-48D0-B4AA-DD187133B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346" y="1431449"/>
            <a:ext cx="8828940" cy="45608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AB07E546-D2C0-4A4A-B990-F9017A6210BB}"/>
              </a:ext>
            </a:extLst>
          </p:cNvPr>
          <p:cNvSpPr/>
          <p:nvPr/>
        </p:nvSpPr>
        <p:spPr>
          <a:xfrm>
            <a:off x="3209337" y="2176508"/>
            <a:ext cx="8908958" cy="2495245"/>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2FED2A25-DE56-4B80-BBE2-3A57714EE6CF}"/>
              </a:ext>
            </a:extLst>
          </p:cNvPr>
          <p:cNvSpPr txBox="1"/>
          <p:nvPr/>
        </p:nvSpPr>
        <p:spPr>
          <a:xfrm>
            <a:off x="5524871" y="977734"/>
            <a:ext cx="6667129" cy="369332"/>
          </a:xfrm>
          <a:prstGeom prst="rect">
            <a:avLst/>
          </a:prstGeom>
          <a:noFill/>
        </p:spPr>
        <p:txBody>
          <a:bodyPr wrap="square" rtlCol="0">
            <a:spAutoFit/>
          </a:bodyPr>
          <a:lstStyle/>
          <a:p>
            <a:r>
              <a:rPr lang="en-AU" dirty="0">
                <a:latin typeface="Montserrat" panose="00000500000000000000" pitchFamily="2" charset="0"/>
              </a:rPr>
              <a:t>This work breakdown happens during Concept phase</a:t>
            </a:r>
          </a:p>
        </p:txBody>
      </p:sp>
      <p:sp>
        <p:nvSpPr>
          <p:cNvPr id="10" name="Arrow: Right 9">
            <a:extLst>
              <a:ext uri="{FF2B5EF4-FFF2-40B4-BE49-F238E27FC236}">
                <a16:creationId xmlns:a16="http://schemas.microsoft.com/office/drawing/2014/main" id="{0E619AB2-EFA7-4AF4-B0B1-4AAFE3D14431}"/>
              </a:ext>
            </a:extLst>
          </p:cNvPr>
          <p:cNvSpPr/>
          <p:nvPr/>
        </p:nvSpPr>
        <p:spPr>
          <a:xfrm rot="5400000">
            <a:off x="9897455" y="1629295"/>
            <a:ext cx="745057" cy="16275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17280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Process</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fontScale="92500" lnSpcReduction="20000"/>
          </a:bodyPr>
          <a:lstStyle/>
          <a:p>
            <a:r>
              <a:rPr lang="en-AU" dirty="0"/>
              <a:t>Delivery team/s will be engaged more in the detail of the change, and will elaborate and break up work into right-sized chunks. </a:t>
            </a:r>
          </a:p>
        </p:txBody>
      </p:sp>
    </p:spTree>
    <p:extLst>
      <p:ext uri="{BB962C8B-B14F-4D97-AF65-F5344CB8AC3E}">
        <p14:creationId xmlns:p14="http://schemas.microsoft.com/office/powerpoint/2010/main" val="4673909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30A5-1363-4CF6-99EB-63E3A31D0C8A}"/>
              </a:ext>
            </a:extLst>
          </p:cNvPr>
          <p:cNvSpPr>
            <a:spLocks noGrp="1"/>
          </p:cNvSpPr>
          <p:nvPr>
            <p:ph type="title"/>
          </p:nvPr>
        </p:nvSpPr>
        <p:spPr>
          <a:xfrm>
            <a:off x="442914" y="408463"/>
            <a:ext cx="9415461" cy="556738"/>
          </a:xfrm>
        </p:spPr>
        <p:txBody>
          <a:bodyPr/>
          <a:lstStyle/>
          <a:p>
            <a:r>
              <a:rPr lang="en-AU" dirty="0"/>
              <a:t>Approach</a:t>
            </a:r>
          </a:p>
        </p:txBody>
      </p:sp>
      <p:sp>
        <p:nvSpPr>
          <p:cNvPr id="3" name="Content Placeholder 2">
            <a:extLst>
              <a:ext uri="{FF2B5EF4-FFF2-40B4-BE49-F238E27FC236}">
                <a16:creationId xmlns:a16="http://schemas.microsoft.com/office/drawing/2014/main" id="{4C4AACDD-C097-43D7-81BE-51267ABD4581}"/>
              </a:ext>
            </a:extLst>
          </p:cNvPr>
          <p:cNvSpPr>
            <a:spLocks noGrp="1"/>
          </p:cNvSpPr>
          <p:nvPr>
            <p:ph idx="11"/>
          </p:nvPr>
        </p:nvSpPr>
        <p:spPr>
          <a:xfrm>
            <a:off x="442913" y="1303312"/>
            <a:ext cx="11306175" cy="4560941"/>
          </a:xfrm>
        </p:spPr>
        <p:txBody>
          <a:bodyPr/>
          <a:lstStyle/>
          <a:p>
            <a:r>
              <a:rPr lang="en-AU" dirty="0"/>
              <a:t>Team based collaboration session.</a:t>
            </a:r>
          </a:p>
          <a:p>
            <a:r>
              <a:rPr lang="en-AU" dirty="0"/>
              <a:t>Toolset and approach (using an appropriate capture mechanism) which is reflected in the technical stack and environment configuration.</a:t>
            </a:r>
          </a:p>
          <a:p>
            <a:r>
              <a:rPr lang="en-AU" dirty="0"/>
              <a:t>Focus on progress over perfection.</a:t>
            </a:r>
          </a:p>
          <a:p>
            <a:r>
              <a:rPr lang="en-AU" dirty="0"/>
              <a:t>Iterative, evolving knowledge growth.</a:t>
            </a:r>
          </a:p>
          <a:p>
            <a:r>
              <a:rPr lang="en-AU" dirty="0"/>
              <a:t>Frequent feedback loops.</a:t>
            </a:r>
          </a:p>
          <a:p>
            <a:r>
              <a:rPr lang="en-AU" dirty="0"/>
              <a:t>Constant decision making.</a:t>
            </a:r>
          </a:p>
          <a:p>
            <a:endParaRPr lang="en-AU" dirty="0"/>
          </a:p>
        </p:txBody>
      </p:sp>
    </p:spTree>
    <p:extLst>
      <p:ext uri="{BB962C8B-B14F-4D97-AF65-F5344CB8AC3E}">
        <p14:creationId xmlns:p14="http://schemas.microsoft.com/office/powerpoint/2010/main" val="858333968"/>
      </p:ext>
    </p:extLst>
  </p:cSld>
  <p:clrMapOvr>
    <a:masterClrMapping/>
  </p:clrMapOvr>
  <p:transition>
    <p:fade/>
  </p:transition>
</p:sld>
</file>

<file path=ppt/theme/theme1.xml><?xml version="1.0" encoding="utf-8"?>
<a:theme xmlns:a="http://schemas.openxmlformats.org/drawingml/2006/main" name="Auto &amp; General Template">
  <a:themeElements>
    <a:clrScheme name="A&amp;G Internal">
      <a:dk1>
        <a:srgbClr val="808285"/>
      </a:dk1>
      <a:lt1>
        <a:srgbClr val="F05588"/>
      </a:lt1>
      <a:dk2>
        <a:srgbClr val="644169"/>
      </a:dk2>
      <a:lt2>
        <a:srgbClr val="ED1A37"/>
      </a:lt2>
      <a:accent1>
        <a:srgbClr val="F04E27"/>
      </a:accent1>
      <a:accent2>
        <a:srgbClr val="F7921E"/>
      </a:accent2>
      <a:accent3>
        <a:srgbClr val="77C046"/>
      </a:accent3>
      <a:accent4>
        <a:srgbClr val="008849"/>
      </a:accent4>
      <a:accent5>
        <a:srgbClr val="00B0B5"/>
      </a:accent5>
      <a:accent6>
        <a:srgbClr val="008FCF"/>
      </a:accent6>
      <a:hlink>
        <a:srgbClr val="F04E27"/>
      </a:hlink>
      <a:folHlink>
        <a:srgbClr val="808285"/>
      </a:folHlink>
    </a:clrScheme>
    <a:fontScheme name="Auto &amp; General">
      <a:majorFont>
        <a:latin typeface="Century Gothic"/>
        <a:ea typeface=""/>
        <a:cs typeface=""/>
      </a:majorFont>
      <a:minorFont>
        <a:latin typeface="Verdana"/>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G26840_AutoAndGeneral_Internal_PowerpointTemplate" id="{E6B17B43-E685-7849-A907-28E9C36CDB7C}" vid="{BC579A05-3D52-A84F-AE76-9F39BDD509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1900</TotalTime>
  <Words>2474</Words>
  <Application>Microsoft Office PowerPoint</Application>
  <PresentationFormat>Widescreen</PresentationFormat>
  <Paragraphs>303</Paragraphs>
  <Slides>36</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vt:lpstr>
      <vt:lpstr>Calibri</vt:lpstr>
      <vt:lpstr>Century Gothic</vt:lpstr>
      <vt:lpstr>interface</vt:lpstr>
      <vt:lpstr>Monotype Sorts</vt:lpstr>
      <vt:lpstr>Montserrat</vt:lpstr>
      <vt:lpstr>Montserrat Black</vt:lpstr>
      <vt:lpstr>Montserrat ExtraBold</vt:lpstr>
      <vt:lpstr>Montserrat Light</vt:lpstr>
      <vt:lpstr>Source Sans Pro</vt:lpstr>
      <vt:lpstr>Verdana</vt:lpstr>
      <vt:lpstr>Wingdings</vt:lpstr>
      <vt:lpstr>Auto &amp; General Template</vt:lpstr>
      <vt:lpstr>Facilitator Guide </vt:lpstr>
      <vt:lpstr>Contents</vt:lpstr>
      <vt:lpstr>Overview</vt:lpstr>
      <vt:lpstr>Overview</vt:lpstr>
      <vt:lpstr>PowerPoint Presentation</vt:lpstr>
      <vt:lpstr>Consider the Context</vt:lpstr>
      <vt:lpstr>Idea Maturity</vt:lpstr>
      <vt:lpstr>Process</vt:lpstr>
      <vt:lpstr>Approach</vt:lpstr>
      <vt:lpstr>Activities</vt:lpstr>
      <vt:lpstr>Who is involved?</vt:lpstr>
      <vt:lpstr>Questions</vt:lpstr>
      <vt:lpstr>Approval To Proceed</vt:lpstr>
      <vt:lpstr>Outputs</vt:lpstr>
      <vt:lpstr>Deliverables</vt:lpstr>
      <vt:lpstr>Supporting Tools and Techniques</vt:lpstr>
      <vt:lpstr>Tools – Focusing Question </vt:lpstr>
      <vt:lpstr>Tools - Value Sliders </vt:lpstr>
      <vt:lpstr>Tools - Risk Matrix </vt:lpstr>
      <vt:lpstr>Tools - Product Vision Box</vt:lpstr>
      <vt:lpstr>Tools – Acceptance Criteria</vt:lpstr>
      <vt:lpstr>Tools - Stakeholder Matrix </vt:lpstr>
      <vt:lpstr>Tools - Roles &amp; Responsibilities</vt:lpstr>
      <vt:lpstr>Tools - Value Stream Mapping </vt:lpstr>
      <vt:lpstr>Tools - Story Maps / Backbones </vt:lpstr>
      <vt:lpstr>Tools – Business Process Modelling</vt:lpstr>
      <vt:lpstr>Tools – Sequence Diagrams</vt:lpstr>
      <vt:lpstr>Tools - Evaluate Cost / Benefit</vt:lpstr>
      <vt:lpstr>Tools – Iron Triangle</vt:lpstr>
      <vt:lpstr>Tools - MMF</vt:lpstr>
      <vt:lpstr>Tools – Architecture Diagrams</vt:lpstr>
      <vt:lpstr>Tools - Context Diagrams </vt:lpstr>
      <vt:lpstr>Tools - Definition of Done </vt:lpstr>
      <vt:lpstr>Name – AGP-XXX</vt:lpstr>
      <vt:lpstr>Name – AGP-XXX</vt:lpstr>
      <vt:lpstr>Name – AGP-XXX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Mastery</dc:title>
  <dc:creator>Angela Ryan</dc:creator>
  <cp:lastModifiedBy>Mike Burns</cp:lastModifiedBy>
  <cp:revision>119</cp:revision>
  <cp:lastPrinted>2020-08-25T22:37:51Z</cp:lastPrinted>
  <dcterms:created xsi:type="dcterms:W3CDTF">2020-08-25T06:19:27Z</dcterms:created>
  <dcterms:modified xsi:type="dcterms:W3CDTF">2022-06-08T04:02:46Z</dcterms:modified>
</cp:coreProperties>
</file>